
<file path=[Content_Types].xml><?xml version="1.0" encoding="utf-8"?>
<Types xmlns="http://schemas.openxmlformats.org/package/2006/content-types">
  <Default Extension="xml" ContentType="application/xml"/>
  <Default Extension="tif" ContentType="image/tiff"/>
  <Default Extension="jpeg" ContentType="image/jpeg"/>
  <Default Extension="tiff" ContentType="image/tiff"/>
  <Default Extension="rels" ContentType="application/vnd.openxmlformats-package.relationships+xml"/>
  <Default Extension="wdp" ContentType="image/vnd.ms-photo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5"/>
  </p:notesMasterIdLst>
  <p:handoutMasterIdLst>
    <p:handoutMasterId r:id="rId36"/>
  </p:handoutMasterIdLst>
  <p:sldIdLst>
    <p:sldId id="256" r:id="rId2"/>
    <p:sldId id="416" r:id="rId3"/>
    <p:sldId id="393" r:id="rId4"/>
    <p:sldId id="366" r:id="rId5"/>
    <p:sldId id="367" r:id="rId6"/>
    <p:sldId id="372" r:id="rId7"/>
    <p:sldId id="371" r:id="rId8"/>
    <p:sldId id="427" r:id="rId9"/>
    <p:sldId id="426" r:id="rId10"/>
    <p:sldId id="376" r:id="rId11"/>
    <p:sldId id="399" r:id="rId12"/>
    <p:sldId id="397" r:id="rId13"/>
    <p:sldId id="398" r:id="rId14"/>
    <p:sldId id="407" r:id="rId15"/>
    <p:sldId id="402" r:id="rId16"/>
    <p:sldId id="406" r:id="rId17"/>
    <p:sldId id="405" r:id="rId18"/>
    <p:sldId id="418" r:id="rId19"/>
    <p:sldId id="410" r:id="rId20"/>
    <p:sldId id="423" r:id="rId21"/>
    <p:sldId id="424" r:id="rId22"/>
    <p:sldId id="392" r:id="rId23"/>
    <p:sldId id="428" r:id="rId24"/>
    <p:sldId id="429" r:id="rId25"/>
    <p:sldId id="422" r:id="rId26"/>
    <p:sldId id="413" r:id="rId27"/>
    <p:sldId id="414" r:id="rId28"/>
    <p:sldId id="415" r:id="rId29"/>
    <p:sldId id="411" r:id="rId30"/>
    <p:sldId id="368" r:id="rId31"/>
    <p:sldId id="430" r:id="rId32"/>
    <p:sldId id="431" r:id="rId33"/>
    <p:sldId id="425" r:id="rId34"/>
  </p:sldIdLst>
  <p:sldSz cx="9144000" cy="6858000" type="screen4x3"/>
  <p:notesSz cx="6858000" cy="9144000"/>
  <p:defaultTextStyle>
    <a:defPPr>
      <a:defRPr lang="zh-TW"/>
    </a:defPPr>
    <a:lvl1pPr marL="0" algn="l" defTabSz="45714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45" algn="l" defTabSz="45714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90" algn="l" defTabSz="45714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35" algn="l" defTabSz="45714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81" algn="l" defTabSz="45714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26" algn="l" defTabSz="45714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871" algn="l" defTabSz="45714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016" algn="l" defTabSz="45714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161" algn="l" defTabSz="45714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2292C"/>
    <a:srgbClr val="18C1FF"/>
    <a:srgbClr val="9E9905"/>
    <a:srgbClr val="4DA334"/>
    <a:srgbClr val="3210F0"/>
    <a:srgbClr val="0008FF"/>
    <a:srgbClr val="FC4FC0"/>
    <a:srgbClr val="FC00E7"/>
    <a:srgbClr val="EEFEFF"/>
    <a:srgbClr val="22FF1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淺色樣式 1 - 輔色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淺色樣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274" autoAdjust="0"/>
    <p:restoredTop sz="96075" autoAdjust="0"/>
  </p:normalViewPr>
  <p:slideViewPr>
    <p:cSldViewPr snapToGrid="0" snapToObjects="1">
      <p:cViewPr varScale="1">
        <p:scale>
          <a:sx n="129" d="100"/>
          <a:sy n="129" d="100"/>
        </p:scale>
        <p:origin x="-107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notesMaster" Target="notesMasters/notesMaster1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printerSettings" Target="printerSettings/printerSettings1.bin"/><Relationship Id="rId38" Type="http://schemas.openxmlformats.org/officeDocument/2006/relationships/presProps" Target="presProps.xml"/><Relationship Id="rId39" Type="http://schemas.openxmlformats.org/officeDocument/2006/relationships/viewProps" Target="viewProps.xml"/><Relationship Id="rId40" Type="http://schemas.openxmlformats.org/officeDocument/2006/relationships/theme" Target="theme/theme1.xml"/><Relationship Id="rId41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505308-4391-844D-A119-F49ACDE809C0}" type="datetimeFigureOut">
              <a:rPr kumimoji="1" lang="zh-TW" altLang="en-US" smtClean="0"/>
              <a:t>22/2/11</a:t>
            </a:fld>
            <a:endParaRPr kumimoji="1"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B3D0EA-14D3-514E-AC82-90EC6F9C41DE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4294144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366CD4-F8D0-904D-90AB-CA791D32B49E}" type="datetimeFigureOut">
              <a:rPr kumimoji="1" lang="zh-TW" altLang="en-US" smtClean="0"/>
              <a:t>22/2/11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5A0B29-03FC-9D46-918B-80C65095E6FD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8617322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14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45" algn="l" defTabSz="45714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290" algn="l" defTabSz="45714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435" algn="l" defTabSz="45714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581" algn="l" defTabSz="45714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726" algn="l" defTabSz="45714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871" algn="l" defTabSz="45714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016" algn="l" defTabSz="45714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161" algn="l" defTabSz="45714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5A0B29-03FC-9D46-918B-80C65095E6FD}" type="slidenum">
              <a:rPr kumimoji="1" lang="zh-TW" altLang="en-US" smtClean="0"/>
              <a:t>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428126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算完之後</a:t>
            </a:r>
            <a:r>
              <a:rPr kumimoji="1" lang="en-US" altLang="zh-TW" dirty="0" smtClean="0"/>
              <a:t>  </a:t>
            </a:r>
            <a:r>
              <a:rPr kumimoji="1" lang="zh-TW" altLang="en-US" dirty="0" smtClean="0"/>
              <a:t>再用</a:t>
            </a:r>
            <a:r>
              <a:rPr kumimoji="1" lang="en-US" altLang="zh-TW" dirty="0" smtClean="0"/>
              <a:t>Display </a:t>
            </a:r>
            <a:r>
              <a:rPr kumimoji="1" lang="zh-TW" altLang="en-US" dirty="0" smtClean="0"/>
              <a:t>調整想要分的</a:t>
            </a:r>
            <a:r>
              <a:rPr kumimoji="1" lang="en-US" altLang="zh-TW" dirty="0" smtClean="0"/>
              <a:t>cluster </a:t>
            </a:r>
            <a:r>
              <a:rPr kumimoji="1" lang="zh-TW" altLang="en-US" dirty="0" smtClean="0"/>
              <a:t>數量</a:t>
            </a:r>
            <a:endParaRPr kumimoji="1" lang="en-US" altLang="zh-TW" dirty="0" smtClean="0"/>
          </a:p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5A0B29-03FC-9D46-918B-80C65095E6FD}" type="slidenum">
              <a:rPr kumimoji="1" lang="zh-TW" altLang="en-US" smtClean="0"/>
              <a:t>14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707986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待改進</a:t>
            </a:r>
            <a:endParaRPr kumimoji="1" lang="en-US" altLang="zh-TW" dirty="0" smtClean="0"/>
          </a:p>
          <a:p>
            <a:r>
              <a:rPr kumimoji="1" lang="zh-TW" altLang="en-US" dirty="0" smtClean="0"/>
              <a:t>單色</a:t>
            </a:r>
            <a:r>
              <a:rPr kumimoji="1" lang="en-US" altLang="zh-TW" dirty="0" smtClean="0"/>
              <a:t>map</a:t>
            </a:r>
            <a:r>
              <a:rPr kumimoji="1" lang="zh-TW" altLang="en-US" dirty="0" smtClean="0"/>
              <a:t>  高清圖</a:t>
            </a:r>
            <a:r>
              <a:rPr kumimoji="1" lang="en-US" altLang="zh-TW" dirty="0" smtClean="0"/>
              <a:t>1</a:t>
            </a:r>
          </a:p>
          <a:p>
            <a:r>
              <a:rPr kumimoji="1" lang="en-US" altLang="zh-TW" dirty="0" smtClean="0"/>
              <a:t>Pol2 TFIIF</a:t>
            </a:r>
            <a:r>
              <a:rPr kumimoji="1" lang="zh-TW" altLang="en-US" baseline="0" dirty="0" smtClean="0"/>
              <a:t> 分色</a:t>
            </a:r>
            <a:r>
              <a:rPr kumimoji="1" lang="en-US" altLang="zh-TW" baseline="0" dirty="0" smtClean="0"/>
              <a:t>Focus</a:t>
            </a:r>
            <a:r>
              <a:rPr kumimoji="1" lang="zh-TW" altLang="en-US" baseline="0" dirty="0" smtClean="0"/>
              <a:t> 圖</a:t>
            </a:r>
            <a:r>
              <a:rPr kumimoji="1" lang="en-US" altLang="zh-TW" baseline="0" dirty="0" smtClean="0"/>
              <a:t>2</a:t>
            </a:r>
          </a:p>
          <a:p>
            <a:r>
              <a:rPr kumimoji="1" lang="zh-TW" altLang="en-US" baseline="0" dirty="0" smtClean="0"/>
              <a:t>放入</a:t>
            </a:r>
            <a:r>
              <a:rPr kumimoji="1" lang="en-US" altLang="zh-TW" baseline="0" dirty="0" smtClean="0"/>
              <a:t>PDB</a:t>
            </a:r>
            <a:r>
              <a:rPr kumimoji="1" lang="zh-TW" altLang="en-US" baseline="0" dirty="0" smtClean="0"/>
              <a:t> </a:t>
            </a:r>
            <a:r>
              <a:rPr kumimoji="1" lang="en-US" altLang="zh-TW" baseline="0" dirty="0" smtClean="0"/>
              <a:t>5fyw</a:t>
            </a:r>
            <a:r>
              <a:rPr kumimoji="1" lang="zh-TW" altLang="en-US" baseline="0" dirty="0" smtClean="0"/>
              <a:t> 解釋有無 圖</a:t>
            </a:r>
            <a:r>
              <a:rPr kumimoji="1" lang="en-US" altLang="zh-TW" baseline="0" dirty="0" smtClean="0"/>
              <a:t>3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5A0B29-03FC-9D46-918B-80C65095E6FD}" type="slidenum">
              <a:rPr kumimoji="1" lang="zh-TW" altLang="en-US" smtClean="0"/>
              <a:t>16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9666255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 smtClean="0"/>
              <a:t>https://</a:t>
            </a:r>
            <a:r>
              <a:rPr kumimoji="1" lang="en-US" altLang="zh-TW" dirty="0" err="1" smtClean="0"/>
              <a:t>www.hatzakislab.com</a:t>
            </a:r>
            <a:r>
              <a:rPr kumimoji="1" lang="en-US" altLang="zh-TW" dirty="0" smtClean="0"/>
              <a:t>/</a:t>
            </a:r>
            <a:br>
              <a:rPr kumimoji="1" lang="en-US" altLang="zh-TW" dirty="0" smtClean="0"/>
            </a:br>
            <a:r>
              <a:rPr kumimoji="1" lang="en-US" altLang="zh-TW" dirty="0" smtClean="0"/>
              <a:t/>
            </a:r>
            <a:br>
              <a:rPr kumimoji="1" lang="en-US" altLang="zh-TW" dirty="0" smtClean="0"/>
            </a:br>
            <a:r>
              <a:rPr kumimoji="1" lang="en-US" altLang="zh-TW" dirty="0" smtClean="0"/>
              <a:t>Cy3 Cy5:</a:t>
            </a:r>
            <a:br>
              <a:rPr kumimoji="1" lang="en-US" altLang="zh-TW" dirty="0" smtClean="0"/>
            </a:br>
            <a:r>
              <a:rPr kumimoji="1" lang="en-US" altLang="zh-TW" dirty="0" smtClean="0"/>
              <a:t>https://</a:t>
            </a:r>
            <a:r>
              <a:rPr kumimoji="1" lang="en-US" altLang="zh-TW" dirty="0" err="1" smtClean="0"/>
              <a:t>en.wikipedia.org</a:t>
            </a:r>
            <a:r>
              <a:rPr kumimoji="1" lang="en-US" altLang="zh-TW" dirty="0" smtClean="0"/>
              <a:t>/wiki/Cyanine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5A0B29-03FC-9D46-918B-80C65095E6FD}" type="slidenum">
              <a:rPr kumimoji="1" lang="zh-TW" altLang="en-US" smtClean="0"/>
              <a:t>23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567970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5A0B29-03FC-9D46-918B-80C65095E6FD}" type="slidenum">
              <a:rPr kumimoji="1" lang="zh-TW" altLang="en-US" smtClean="0"/>
              <a:t>28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973728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5A0B29-03FC-9D46-918B-80C65095E6FD}" type="slidenum">
              <a:rPr kumimoji="1" lang="zh-TW" altLang="en-US" smtClean="0"/>
              <a:t>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814835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 smtClean="0"/>
              <a:t>https://</a:t>
            </a:r>
            <a:r>
              <a:rPr kumimoji="1" lang="en-US" altLang="zh-TW" dirty="0" err="1" smtClean="0"/>
              <a:t>kaiserscience.wordpress.com</a:t>
            </a:r>
            <a:r>
              <a:rPr kumimoji="1" lang="en-US" altLang="zh-TW" dirty="0" smtClean="0"/>
              <a:t>/biology-the-living-environment/genetics/</a:t>
            </a:r>
            <a:r>
              <a:rPr kumimoji="1" lang="en-US" altLang="zh-TW" dirty="0" err="1" smtClean="0"/>
              <a:t>dna</a:t>
            </a:r>
            <a:r>
              <a:rPr kumimoji="1" lang="en-US" altLang="zh-TW" dirty="0" smtClean="0"/>
              <a:t>-translation-and-the-genetic-code/</a:t>
            </a:r>
          </a:p>
          <a:p>
            <a:r>
              <a:rPr kumimoji="1" lang="en-US" altLang="zh-TW" dirty="0" smtClean="0"/>
              <a:t>https://</a:t>
            </a:r>
            <a:r>
              <a:rPr kumimoji="1" lang="en-US" altLang="zh-TW" dirty="0" err="1" smtClean="0"/>
              <a:t>elizmalambert.com</a:t>
            </a:r>
            <a:r>
              <a:rPr kumimoji="1" lang="en-US" altLang="zh-TW" dirty="0" smtClean="0"/>
              <a:t>/reversing-</a:t>
            </a:r>
            <a:r>
              <a:rPr kumimoji="1" lang="en-US" altLang="zh-TW" dirty="0" err="1" smtClean="0"/>
              <a:t>dna</a:t>
            </a:r>
            <a:r>
              <a:rPr kumimoji="1" lang="en-US" altLang="zh-TW" dirty="0" smtClean="0"/>
              <a:t>-damage-in-chronic-illness-and-fertility/</a:t>
            </a:r>
          </a:p>
          <a:p>
            <a:r>
              <a:rPr kumimoji="1" lang="zh-TW" altLang="en-US" dirty="0" smtClean="0"/>
              <a:t>就目前的理論來說，生命的一切訊息都</a:t>
            </a:r>
            <a:r>
              <a:rPr kumimoji="1" lang="en-US" altLang="zh-TW" dirty="0" smtClean="0"/>
              <a:t>encode</a:t>
            </a:r>
            <a:r>
              <a:rPr kumimoji="1" lang="zh-TW" altLang="en-US" dirty="0" smtClean="0"/>
              <a:t>在</a:t>
            </a:r>
            <a:r>
              <a:rPr kumimoji="1" lang="en-US" altLang="zh-TW" dirty="0" smtClean="0"/>
              <a:t>DNA</a:t>
            </a:r>
            <a:r>
              <a:rPr kumimoji="1" lang="zh-TW" altLang="en-US" dirty="0" smtClean="0"/>
              <a:t>裡面。當</a:t>
            </a:r>
            <a:r>
              <a:rPr kumimoji="1" lang="en-US" altLang="zh-TW" dirty="0" smtClean="0"/>
              <a:t>DNA</a:t>
            </a:r>
            <a:r>
              <a:rPr kumimoji="1" lang="zh-TW" altLang="en-US" dirty="0" smtClean="0"/>
              <a:t>所保存的遺傳訊息要被使用時，會透過兩個主要的步驟來讀取病轉換。</a:t>
            </a:r>
            <a:endParaRPr kumimoji="1" lang="en-US" altLang="zh-TW" dirty="0" smtClean="0"/>
          </a:p>
          <a:p>
            <a:r>
              <a:rPr kumimoji="1" lang="zh-TW" altLang="en-US" dirty="0" smtClean="0"/>
              <a:t>先將</a:t>
            </a:r>
            <a:r>
              <a:rPr kumimoji="1" lang="en-US" altLang="zh-TW" dirty="0" smtClean="0"/>
              <a:t>DNA </a:t>
            </a:r>
            <a:r>
              <a:rPr kumimoji="1" lang="zh-TW" altLang="en-US" dirty="0" smtClean="0"/>
              <a:t>轉錄</a:t>
            </a:r>
            <a:r>
              <a:rPr kumimoji="1" lang="en-US" altLang="zh-TW" dirty="0" smtClean="0"/>
              <a:t> (transcription) </a:t>
            </a:r>
            <a:r>
              <a:rPr kumimoji="1" lang="zh-TW" altLang="en-US" dirty="0" smtClean="0"/>
              <a:t>成</a:t>
            </a:r>
            <a:r>
              <a:rPr kumimoji="1" lang="en-US" altLang="zh-TW" dirty="0" smtClean="0"/>
              <a:t> RNA </a:t>
            </a:r>
            <a:r>
              <a:rPr kumimoji="1" lang="zh-TW" altLang="en-US" dirty="0" smtClean="0"/>
              <a:t>，再將</a:t>
            </a:r>
            <a:r>
              <a:rPr kumimoji="1" lang="en-US" altLang="zh-TW" dirty="0" smtClean="0"/>
              <a:t>RNA</a:t>
            </a:r>
            <a:r>
              <a:rPr kumimoji="1" lang="zh-TW" altLang="en-US" dirty="0" smtClean="0"/>
              <a:t>調整後，轉譯</a:t>
            </a:r>
            <a:r>
              <a:rPr kumimoji="1" lang="en-US" altLang="zh-TW" dirty="0" smtClean="0"/>
              <a:t> (translation) </a:t>
            </a:r>
            <a:r>
              <a:rPr kumimoji="1" lang="zh-TW" altLang="en-US" dirty="0" smtClean="0"/>
              <a:t>成蛋白質。這樣使用</a:t>
            </a:r>
            <a:r>
              <a:rPr kumimoji="1" lang="en-US" altLang="zh-TW" dirty="0" smtClean="0"/>
              <a:t>DNA</a:t>
            </a:r>
            <a:r>
              <a:rPr kumimoji="1" lang="zh-TW" altLang="en-US" dirty="0" smtClean="0"/>
              <a:t>的方法，我們稱之為</a:t>
            </a:r>
            <a:r>
              <a:rPr kumimoji="1" lang="en-US" altLang="zh-TW" dirty="0" smtClean="0"/>
              <a:t> </a:t>
            </a:r>
            <a:r>
              <a:rPr kumimoji="1" lang="zh-TW" altLang="en-US" dirty="0" smtClean="0"/>
              <a:t>中心定理</a:t>
            </a:r>
            <a:endParaRPr kumimoji="1" lang="en-US" altLang="zh-TW" dirty="0" smtClean="0"/>
          </a:p>
          <a:p>
            <a:endParaRPr kumimoji="1" lang="en-US" altLang="zh-TW" dirty="0" smtClean="0"/>
          </a:p>
          <a:p>
            <a:r>
              <a:rPr kumimoji="1" lang="zh-TW" altLang="en-US" dirty="0" smtClean="0"/>
              <a:t>而我所研究的部分，以及今天要展現的部分，是關於</a:t>
            </a:r>
            <a:r>
              <a:rPr kumimoji="1" lang="en-US" altLang="zh-TW" dirty="0" smtClean="0"/>
              <a:t> RNA polymerase,</a:t>
            </a:r>
            <a:r>
              <a:rPr kumimoji="1" lang="en-US" altLang="zh-TW" baseline="0" dirty="0" smtClean="0"/>
              <a:t> </a:t>
            </a:r>
            <a:r>
              <a:rPr kumimoji="1" lang="zh-TW" altLang="en-US" baseline="0" dirty="0" smtClean="0"/>
              <a:t>那個在</a:t>
            </a:r>
            <a:r>
              <a:rPr kumimoji="1" lang="en-US" altLang="zh-TW" baseline="0" dirty="0" smtClean="0"/>
              <a:t> </a:t>
            </a:r>
            <a:r>
              <a:rPr kumimoji="1" lang="en-US" altLang="zh-TW" dirty="0" smtClean="0"/>
              <a:t>transcription</a:t>
            </a:r>
            <a:r>
              <a:rPr kumimoji="1" lang="en-US" altLang="zh-TW" baseline="0" dirty="0" smtClean="0"/>
              <a:t> </a:t>
            </a:r>
            <a:r>
              <a:rPr kumimoji="1" lang="zh-TW" altLang="en-US" baseline="0" dirty="0" smtClean="0"/>
              <a:t>過程中扮演主角的酵素，以及與其互動的輔助因子</a:t>
            </a:r>
            <a:r>
              <a:rPr kumimoji="1" lang="en-US" altLang="zh-TW" baseline="0" dirty="0" smtClean="0"/>
              <a:t> TFIIF</a:t>
            </a:r>
          </a:p>
          <a:p>
            <a:endParaRPr kumimoji="1" lang="en-US" altLang="zh-TW" baseline="0" dirty="0" smtClean="0"/>
          </a:p>
          <a:p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Finn Werner's RNAP laboratory</a:t>
            </a:r>
          </a:p>
          <a:p>
            <a:r>
              <a:rPr kumimoji="1" lang="en-US" altLang="zh-TW" dirty="0" smtClean="0"/>
              <a:t>https://</a:t>
            </a:r>
            <a:r>
              <a:rPr kumimoji="1" lang="en-US" altLang="zh-TW" dirty="0" err="1" smtClean="0"/>
              <a:t>sites.google.com</a:t>
            </a:r>
            <a:r>
              <a:rPr kumimoji="1" lang="en-US" altLang="zh-TW" dirty="0" smtClean="0"/>
              <a:t>/site/</a:t>
            </a:r>
            <a:r>
              <a:rPr kumimoji="1" lang="en-US" altLang="zh-TW" dirty="0" err="1" smtClean="0"/>
              <a:t>rnaplab</a:t>
            </a:r>
            <a:r>
              <a:rPr kumimoji="1" lang="en-US" altLang="zh-TW" dirty="0" smtClean="0"/>
              <a:t>/home</a:t>
            </a:r>
          </a:p>
          <a:p>
            <a:endParaRPr kumimoji="1" lang="en-US" altLang="zh-TW" dirty="0" smtClean="0"/>
          </a:p>
          <a:p>
            <a:r>
              <a:rPr kumimoji="1" lang="zh-TW" altLang="en-US" dirty="0" smtClean="0"/>
              <a:t>轉錄酶</a:t>
            </a:r>
            <a:r>
              <a:rPr kumimoji="1" lang="en-US" altLang="zh-TW" dirty="0" smtClean="0"/>
              <a:t> RNA</a:t>
            </a:r>
            <a:r>
              <a:rPr kumimoji="1" lang="en-US" altLang="zh-TW" baseline="0" dirty="0" smtClean="0"/>
              <a:t> polymerase </a:t>
            </a:r>
            <a:r>
              <a:rPr kumimoji="1" lang="zh-TW" altLang="en-US" baseline="0" dirty="0" smtClean="0"/>
              <a:t>運作的過程主要可以分成三個階段，初始化階段、連結階段、以及終止階段。</a:t>
            </a:r>
            <a:endParaRPr kumimoji="1" lang="en-US" altLang="zh-TW" baseline="0" dirty="0" smtClean="0"/>
          </a:p>
          <a:p>
            <a:r>
              <a:rPr kumimoji="1" lang="zh-TW" altLang="en-US" baseline="0" dirty="0" smtClean="0"/>
              <a:t>並且，如果依照目前已知的結構研究去分類的話，又可以將階段做更細的拆分</a:t>
            </a:r>
            <a:endParaRPr kumimoji="1" lang="en-US" altLang="zh-TW" baseline="0" dirty="0" smtClean="0"/>
          </a:p>
          <a:p>
            <a:r>
              <a:rPr kumimoji="1" lang="en-US" altLang="zh-TW" dirty="0" smtClean="0"/>
              <a:t>pre-initiation, </a:t>
            </a:r>
            <a:r>
              <a:rPr kumimoji="1" lang="en-US" altLang="zh-TW" baseline="0" dirty="0" smtClean="0"/>
              <a:t> initiation, pausing(check), Elongation, RNA cleavage, termination or re-initiation   (3+4 step)</a:t>
            </a:r>
          </a:p>
          <a:p>
            <a:endParaRPr kumimoji="1"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5A0B29-03FC-9D46-918B-80C65095E6FD}" type="slidenum">
              <a:rPr kumimoji="1" lang="zh-TW" altLang="en-US" smtClean="0"/>
              <a:t>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200441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 smtClean="0"/>
              <a:t>https://</a:t>
            </a:r>
            <a:r>
              <a:rPr kumimoji="1" lang="en-US" altLang="zh-TW" dirty="0" err="1" smtClean="0"/>
              <a:t>kaiserscience.wordpress.com</a:t>
            </a:r>
            <a:r>
              <a:rPr kumimoji="1" lang="en-US" altLang="zh-TW" dirty="0" smtClean="0"/>
              <a:t>/biology-the-living-environment/genetics/</a:t>
            </a:r>
            <a:r>
              <a:rPr kumimoji="1" lang="en-US" altLang="zh-TW" dirty="0" err="1" smtClean="0"/>
              <a:t>dna</a:t>
            </a:r>
            <a:r>
              <a:rPr kumimoji="1" lang="en-US" altLang="zh-TW" dirty="0" smtClean="0"/>
              <a:t>-translation-and-the-genetic-code/</a:t>
            </a:r>
          </a:p>
          <a:p>
            <a:r>
              <a:rPr kumimoji="1" lang="zh-TW" altLang="en-US" dirty="0" smtClean="0"/>
              <a:t>就目前的理論來說，生命的一切訊息都</a:t>
            </a:r>
            <a:r>
              <a:rPr kumimoji="1" lang="en-US" altLang="zh-TW" dirty="0" smtClean="0"/>
              <a:t>encode</a:t>
            </a:r>
            <a:r>
              <a:rPr kumimoji="1" lang="zh-TW" altLang="en-US" dirty="0" smtClean="0"/>
              <a:t>在</a:t>
            </a:r>
            <a:r>
              <a:rPr kumimoji="1" lang="en-US" altLang="zh-TW" dirty="0" smtClean="0"/>
              <a:t>DNA</a:t>
            </a:r>
            <a:r>
              <a:rPr kumimoji="1" lang="zh-TW" altLang="en-US" dirty="0" smtClean="0"/>
              <a:t>裡面。當</a:t>
            </a:r>
            <a:r>
              <a:rPr kumimoji="1" lang="en-US" altLang="zh-TW" dirty="0" smtClean="0"/>
              <a:t>DNA</a:t>
            </a:r>
            <a:r>
              <a:rPr kumimoji="1" lang="zh-TW" altLang="en-US" dirty="0" smtClean="0"/>
              <a:t>所保存的遺傳訊息要被使用時，會透過兩個主要的步驟來讀取病轉換。</a:t>
            </a:r>
            <a:endParaRPr kumimoji="1" lang="en-US" altLang="zh-TW" dirty="0" smtClean="0"/>
          </a:p>
          <a:p>
            <a:r>
              <a:rPr kumimoji="1" lang="zh-TW" altLang="en-US" dirty="0" smtClean="0"/>
              <a:t>先將</a:t>
            </a:r>
            <a:r>
              <a:rPr kumimoji="1" lang="en-US" altLang="zh-TW" dirty="0" smtClean="0"/>
              <a:t>DNA </a:t>
            </a:r>
            <a:r>
              <a:rPr kumimoji="1" lang="zh-TW" altLang="en-US" dirty="0" smtClean="0"/>
              <a:t>轉錄</a:t>
            </a:r>
            <a:r>
              <a:rPr kumimoji="1" lang="en-US" altLang="zh-TW" dirty="0" smtClean="0"/>
              <a:t> (transcription) </a:t>
            </a:r>
            <a:r>
              <a:rPr kumimoji="1" lang="zh-TW" altLang="en-US" dirty="0" smtClean="0"/>
              <a:t>成</a:t>
            </a:r>
            <a:r>
              <a:rPr kumimoji="1" lang="en-US" altLang="zh-TW" dirty="0" smtClean="0"/>
              <a:t> RNA </a:t>
            </a:r>
            <a:r>
              <a:rPr kumimoji="1" lang="zh-TW" altLang="en-US" dirty="0" smtClean="0"/>
              <a:t>，再將</a:t>
            </a:r>
            <a:r>
              <a:rPr kumimoji="1" lang="en-US" altLang="zh-TW" dirty="0" smtClean="0"/>
              <a:t>RNA</a:t>
            </a:r>
            <a:r>
              <a:rPr kumimoji="1" lang="zh-TW" altLang="en-US" dirty="0" smtClean="0"/>
              <a:t>調整後，轉譯</a:t>
            </a:r>
            <a:r>
              <a:rPr kumimoji="1" lang="en-US" altLang="zh-TW" dirty="0" smtClean="0"/>
              <a:t> (translation) </a:t>
            </a:r>
            <a:r>
              <a:rPr kumimoji="1" lang="zh-TW" altLang="en-US" dirty="0" smtClean="0"/>
              <a:t>成蛋白質。這樣使用</a:t>
            </a:r>
            <a:r>
              <a:rPr kumimoji="1" lang="en-US" altLang="zh-TW" dirty="0" smtClean="0"/>
              <a:t>DNA</a:t>
            </a:r>
            <a:r>
              <a:rPr kumimoji="1" lang="zh-TW" altLang="en-US" dirty="0" smtClean="0"/>
              <a:t>的方法，我們稱之為</a:t>
            </a:r>
            <a:r>
              <a:rPr kumimoji="1" lang="en-US" altLang="zh-TW" dirty="0" smtClean="0"/>
              <a:t> </a:t>
            </a:r>
            <a:r>
              <a:rPr kumimoji="1" lang="zh-TW" altLang="en-US" dirty="0" smtClean="0"/>
              <a:t>中心定理</a:t>
            </a:r>
            <a:endParaRPr kumimoji="1" lang="en-US" altLang="zh-TW" dirty="0" smtClean="0"/>
          </a:p>
          <a:p>
            <a:endParaRPr kumimoji="1" lang="en-US" altLang="zh-TW" dirty="0" smtClean="0"/>
          </a:p>
          <a:p>
            <a:r>
              <a:rPr kumimoji="1" lang="zh-TW" altLang="en-US" dirty="0" smtClean="0"/>
              <a:t>而我所研究的部分，以及今天要展現的部分，是關於</a:t>
            </a:r>
            <a:r>
              <a:rPr kumimoji="1" lang="en-US" altLang="zh-TW" dirty="0" smtClean="0"/>
              <a:t> RNA polymerase,</a:t>
            </a:r>
            <a:r>
              <a:rPr kumimoji="1" lang="en-US" altLang="zh-TW" baseline="0" dirty="0" smtClean="0"/>
              <a:t> </a:t>
            </a:r>
            <a:r>
              <a:rPr kumimoji="1" lang="zh-TW" altLang="en-US" baseline="0" dirty="0" smtClean="0"/>
              <a:t>那個在</a:t>
            </a:r>
            <a:r>
              <a:rPr kumimoji="1" lang="en-US" altLang="zh-TW" baseline="0" dirty="0" smtClean="0"/>
              <a:t> </a:t>
            </a:r>
            <a:r>
              <a:rPr kumimoji="1" lang="en-US" altLang="zh-TW" dirty="0" smtClean="0"/>
              <a:t>transcription</a:t>
            </a:r>
            <a:r>
              <a:rPr kumimoji="1" lang="en-US" altLang="zh-TW" baseline="0" dirty="0" smtClean="0"/>
              <a:t> </a:t>
            </a:r>
            <a:r>
              <a:rPr kumimoji="1" lang="zh-TW" altLang="en-US" baseline="0" dirty="0" smtClean="0"/>
              <a:t>過程中扮演主角的酵素，以及與其互動的輔助因子</a:t>
            </a:r>
            <a:r>
              <a:rPr kumimoji="1" lang="en-US" altLang="zh-TW" baseline="0" dirty="0" smtClean="0"/>
              <a:t> TFIIF</a:t>
            </a:r>
          </a:p>
          <a:p>
            <a:endParaRPr kumimoji="1" lang="en-US" altLang="zh-TW" baseline="0" dirty="0" smtClean="0"/>
          </a:p>
          <a:p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Finn Werner's RNAP laboratory</a:t>
            </a:r>
          </a:p>
          <a:p>
            <a:r>
              <a:rPr kumimoji="1" lang="en-US" altLang="zh-TW" dirty="0" smtClean="0"/>
              <a:t>https://</a:t>
            </a:r>
            <a:r>
              <a:rPr kumimoji="1" lang="en-US" altLang="zh-TW" dirty="0" err="1" smtClean="0"/>
              <a:t>sites.google.com</a:t>
            </a:r>
            <a:r>
              <a:rPr kumimoji="1" lang="en-US" altLang="zh-TW" dirty="0" smtClean="0"/>
              <a:t>/site/</a:t>
            </a:r>
            <a:r>
              <a:rPr kumimoji="1" lang="en-US" altLang="zh-TW" dirty="0" err="1" smtClean="0"/>
              <a:t>rnaplab</a:t>
            </a:r>
            <a:r>
              <a:rPr kumimoji="1" lang="en-US" altLang="zh-TW" dirty="0" smtClean="0"/>
              <a:t>/home</a:t>
            </a:r>
          </a:p>
          <a:p>
            <a:endParaRPr kumimoji="1" lang="en-US" altLang="zh-TW" dirty="0" smtClean="0"/>
          </a:p>
          <a:p>
            <a:r>
              <a:rPr kumimoji="1" lang="zh-TW" altLang="en-US" dirty="0" smtClean="0"/>
              <a:t>轉錄酶</a:t>
            </a:r>
            <a:r>
              <a:rPr kumimoji="1" lang="en-US" altLang="zh-TW" dirty="0" smtClean="0"/>
              <a:t> RNA</a:t>
            </a:r>
            <a:r>
              <a:rPr kumimoji="1" lang="en-US" altLang="zh-TW" baseline="0" dirty="0" smtClean="0"/>
              <a:t> polymerase </a:t>
            </a:r>
            <a:r>
              <a:rPr kumimoji="1" lang="zh-TW" altLang="en-US" baseline="0" dirty="0" smtClean="0"/>
              <a:t>運作的過程主要可以分成三個階段，初始化階段、連結階段、以及終止階段。</a:t>
            </a:r>
            <a:endParaRPr kumimoji="1" lang="en-US" altLang="zh-TW" baseline="0" dirty="0" smtClean="0"/>
          </a:p>
          <a:p>
            <a:r>
              <a:rPr kumimoji="1" lang="zh-TW" altLang="en-US" baseline="0" dirty="0" smtClean="0"/>
              <a:t>並且，如果依照目前已知的結構研究去分類的話，又可以將階段做更細的拆分</a:t>
            </a:r>
            <a:endParaRPr kumimoji="1" lang="en-US" altLang="zh-TW" baseline="0" dirty="0" smtClean="0"/>
          </a:p>
          <a:p>
            <a:r>
              <a:rPr kumimoji="1" lang="en-US" altLang="zh-TW" dirty="0" smtClean="0"/>
              <a:t>pre-initiation, </a:t>
            </a:r>
            <a:r>
              <a:rPr kumimoji="1" lang="en-US" altLang="zh-TW" baseline="0" dirty="0" smtClean="0"/>
              <a:t> initiation, pausing(check), Elongation, RNA cleavage, termination or re-initiation   (3+4 step)</a:t>
            </a:r>
          </a:p>
          <a:p>
            <a:endParaRPr kumimoji="1"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5A0B29-03FC-9D46-918B-80C65095E6FD}" type="slidenum">
              <a:rPr kumimoji="1" lang="zh-TW" altLang="en-US" smtClean="0"/>
              <a:t>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200441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 smtClean="0"/>
              <a:t>Ref</a:t>
            </a:r>
            <a:r>
              <a:rPr kumimoji="1" lang="en-US" altLang="zh-TW" baseline="0" dirty="0" smtClean="0"/>
              <a:t> : </a:t>
            </a:r>
          </a:p>
          <a:p>
            <a:r>
              <a:rPr kumimoji="1" lang="en-US" altLang="zh-TW" baseline="0" dirty="0" smtClean="0"/>
              <a:t>PIC 2012</a:t>
            </a:r>
          </a:p>
          <a:p>
            <a:r>
              <a:rPr kumimoji="1" lang="en-US" altLang="zh-TW" baseline="0" dirty="0" smtClean="0"/>
              <a:t>TFIIF is not require for initiation but </a:t>
            </a:r>
            <a:r>
              <a:rPr kumimoji="1" lang="mr-IN" altLang="zh-TW" baseline="0" dirty="0" smtClean="0"/>
              <a:t>……</a:t>
            </a:r>
            <a:r>
              <a:rPr kumimoji="1" lang="en-US" altLang="zh-TW" baseline="0" dirty="0" smtClean="0"/>
              <a:t> 2011  </a:t>
            </a:r>
          </a:p>
          <a:p>
            <a:r>
              <a:rPr kumimoji="1" lang="en-US" altLang="zh-TW" baseline="0" dirty="0" smtClean="0"/>
              <a:t>Position of TFIIF 2007 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5A0B29-03FC-9D46-918B-80C65095E6FD}" type="slidenum">
              <a:rPr kumimoji="1" lang="zh-TW" altLang="en-US" smtClean="0"/>
              <a:t>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643243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5A0B29-03FC-9D46-918B-80C65095E6FD}" type="slidenum">
              <a:rPr kumimoji="1" lang="zh-TW" altLang="en-US" smtClean="0"/>
              <a:t>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749350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補ＤＮＡ方向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5A0B29-03FC-9D46-918B-80C65095E6FD}" type="slidenum">
              <a:rPr kumimoji="1" lang="zh-TW" altLang="en-US" smtClean="0"/>
              <a:t>10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552512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5A0B29-03FC-9D46-918B-80C65095E6FD}" type="slidenum">
              <a:rPr kumimoji="1" lang="zh-TW" altLang="en-US" smtClean="0"/>
              <a:t>12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521276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5A0B29-03FC-9D46-918B-80C65095E6FD}" type="slidenum">
              <a:rPr kumimoji="1" lang="zh-TW" altLang="en-US" smtClean="0"/>
              <a:t>13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521276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/>
          <a:p>
            <a:r>
              <a:rPr kumimoji="1" lang="zh-TW" altLang="x-none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子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x-none" altLang="zh-TW" smtClean="0"/>
              <a:t> </a:t>
            </a:r>
            <a:r>
              <a:rPr kumimoji="1" lang="zh-TW" altLang="x-none" smtClean="0"/>
              <a:t>按一下以編輯母片子標題樣式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E4459-7FDD-2E46-98F1-B6BE9320FD60}" type="datetime1">
              <a:rPr kumimoji="1" lang="zh-TW" altLang="en-US" smtClean="0"/>
              <a:t>22/2/11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41C5E-CC09-BF46-96EE-CC5C2197FE1B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2933071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x-none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TW" altLang="x-none" smtClean="0"/>
              <a:t>按一下以編輯母片文字樣式</a:t>
            </a:r>
          </a:p>
          <a:p>
            <a:pPr lvl="1"/>
            <a:r>
              <a:rPr kumimoji="1" lang="zh-TW" altLang="x-none" smtClean="0"/>
              <a:t>第二層</a:t>
            </a:r>
          </a:p>
          <a:p>
            <a:pPr lvl="2"/>
            <a:r>
              <a:rPr kumimoji="1" lang="zh-TW" altLang="x-none" smtClean="0"/>
              <a:t>第三層</a:t>
            </a:r>
          </a:p>
          <a:p>
            <a:pPr lvl="3"/>
            <a:r>
              <a:rPr kumimoji="1" lang="zh-TW" altLang="x-none" smtClean="0"/>
              <a:t>第四層</a:t>
            </a:r>
          </a:p>
          <a:p>
            <a:pPr lvl="4"/>
            <a:r>
              <a:rPr kumimoji="1" lang="zh-TW" altLang="x-none" smtClean="0"/>
              <a:t>第五層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8F8C5-2D7A-7849-87E4-33F82B07AD17}" type="datetime1">
              <a:rPr kumimoji="1" lang="zh-TW" altLang="en-US" smtClean="0"/>
              <a:t>22/2/11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41C5E-CC09-BF46-96EE-CC5C2197FE1B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426386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kumimoji="1" lang="zh-TW" altLang="x-none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kumimoji="1" lang="zh-TW" altLang="x-none" smtClean="0"/>
              <a:t>按一下以編輯母片文字樣式</a:t>
            </a:r>
          </a:p>
          <a:p>
            <a:pPr lvl="1"/>
            <a:r>
              <a:rPr kumimoji="1" lang="zh-TW" altLang="x-none" smtClean="0"/>
              <a:t>第二層</a:t>
            </a:r>
          </a:p>
          <a:p>
            <a:pPr lvl="2"/>
            <a:r>
              <a:rPr kumimoji="1" lang="zh-TW" altLang="x-none" smtClean="0"/>
              <a:t>第三層</a:t>
            </a:r>
          </a:p>
          <a:p>
            <a:pPr lvl="3"/>
            <a:r>
              <a:rPr kumimoji="1" lang="zh-TW" altLang="x-none" smtClean="0"/>
              <a:t>第四層</a:t>
            </a:r>
          </a:p>
          <a:p>
            <a:pPr lvl="4"/>
            <a:r>
              <a:rPr kumimoji="1" lang="zh-TW" altLang="x-none" smtClean="0"/>
              <a:t>第五層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FCAA3-68B0-8649-B164-EBFFE0955E36}" type="datetime1">
              <a:rPr kumimoji="1" lang="zh-TW" altLang="en-US" smtClean="0"/>
              <a:t>22/2/11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41C5E-CC09-BF46-96EE-CC5C2197FE1B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477166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x-none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TW" altLang="x-none" smtClean="0"/>
              <a:t>按一下以編輯母片文字樣式</a:t>
            </a:r>
          </a:p>
          <a:p>
            <a:pPr lvl="1"/>
            <a:r>
              <a:rPr kumimoji="1" lang="zh-TW" altLang="x-none" smtClean="0"/>
              <a:t>第二層</a:t>
            </a:r>
          </a:p>
          <a:p>
            <a:pPr lvl="2"/>
            <a:r>
              <a:rPr kumimoji="1" lang="zh-TW" altLang="x-none" smtClean="0"/>
              <a:t>第三層</a:t>
            </a:r>
          </a:p>
          <a:p>
            <a:pPr lvl="3"/>
            <a:r>
              <a:rPr kumimoji="1" lang="zh-TW" altLang="x-none" smtClean="0"/>
              <a:t>第四層</a:t>
            </a:r>
          </a:p>
          <a:p>
            <a:pPr lvl="4"/>
            <a:r>
              <a:rPr kumimoji="1" lang="zh-TW" altLang="x-none" smtClean="0"/>
              <a:t>第五層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85563-5CAE-B543-A402-2F930F75BFDC}" type="datetime1">
              <a:rPr kumimoji="1" lang="zh-TW" altLang="en-US" smtClean="0"/>
              <a:t>22/2/11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41C5E-CC09-BF46-96EE-CC5C2197FE1B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9188823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1" lang="zh-TW" altLang="x-none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4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45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29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43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58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72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87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01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16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TW" altLang="x-none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82123-4B9B-E84D-B572-4FC3C3B63790}" type="datetime1">
              <a:rPr kumimoji="1" lang="zh-TW" altLang="en-US" smtClean="0"/>
              <a:t>22/2/11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41C5E-CC09-BF46-96EE-CC5C2197FE1B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630680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x-none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zh-TW" altLang="x-none" smtClean="0"/>
              <a:t>按一下以編輯母片文字樣式</a:t>
            </a:r>
          </a:p>
          <a:p>
            <a:pPr lvl="1"/>
            <a:r>
              <a:rPr kumimoji="1" lang="zh-TW" altLang="x-none" smtClean="0"/>
              <a:t>第二層</a:t>
            </a:r>
          </a:p>
          <a:p>
            <a:pPr lvl="2"/>
            <a:r>
              <a:rPr kumimoji="1" lang="zh-TW" altLang="x-none" smtClean="0"/>
              <a:t>第三層</a:t>
            </a:r>
          </a:p>
          <a:p>
            <a:pPr lvl="3"/>
            <a:r>
              <a:rPr kumimoji="1" lang="zh-TW" altLang="x-none" smtClean="0"/>
              <a:t>第四層</a:t>
            </a:r>
          </a:p>
          <a:p>
            <a:pPr lvl="4"/>
            <a:r>
              <a:rPr kumimoji="1" lang="zh-TW" altLang="x-none" smtClean="0"/>
              <a:t>第五層</a:t>
            </a:r>
            <a:endParaRPr kumimoji="1"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zh-TW" altLang="x-none" smtClean="0"/>
              <a:t>按一下以編輯母片文字樣式</a:t>
            </a:r>
          </a:p>
          <a:p>
            <a:pPr lvl="1"/>
            <a:r>
              <a:rPr kumimoji="1" lang="zh-TW" altLang="x-none" smtClean="0"/>
              <a:t>第二層</a:t>
            </a:r>
          </a:p>
          <a:p>
            <a:pPr lvl="2"/>
            <a:r>
              <a:rPr kumimoji="1" lang="zh-TW" altLang="x-none" smtClean="0"/>
              <a:t>第三層</a:t>
            </a:r>
          </a:p>
          <a:p>
            <a:pPr lvl="3"/>
            <a:r>
              <a:rPr kumimoji="1" lang="zh-TW" altLang="x-none" smtClean="0"/>
              <a:t>第四層</a:t>
            </a:r>
          </a:p>
          <a:p>
            <a:pPr lvl="4"/>
            <a:r>
              <a:rPr kumimoji="1" lang="zh-TW" altLang="x-none" smtClean="0"/>
              <a:t>第五層</a:t>
            </a:r>
            <a:endParaRPr kumimoji="1"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20412-A622-D641-8FFF-A1D6BFDB4F16}" type="datetime1">
              <a:rPr kumimoji="1" lang="zh-TW" altLang="en-US" smtClean="0"/>
              <a:t>22/2/11</a:t>
            </a:fld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41C5E-CC09-BF46-96EE-CC5C2197FE1B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689607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zh-TW" altLang="x-none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45" indent="0">
              <a:buNone/>
              <a:defRPr sz="2000" b="1"/>
            </a:lvl2pPr>
            <a:lvl3pPr marL="914290" indent="0">
              <a:buNone/>
              <a:defRPr sz="1800" b="1"/>
            </a:lvl3pPr>
            <a:lvl4pPr marL="1371435" indent="0">
              <a:buNone/>
              <a:defRPr sz="1600" b="1"/>
            </a:lvl4pPr>
            <a:lvl5pPr marL="1828581" indent="0">
              <a:buNone/>
              <a:defRPr sz="1600" b="1"/>
            </a:lvl5pPr>
            <a:lvl6pPr marL="2285726" indent="0">
              <a:buNone/>
              <a:defRPr sz="1600" b="1"/>
            </a:lvl6pPr>
            <a:lvl7pPr marL="2742871" indent="0">
              <a:buNone/>
              <a:defRPr sz="1600" b="1"/>
            </a:lvl7pPr>
            <a:lvl8pPr marL="3200016" indent="0">
              <a:buNone/>
              <a:defRPr sz="1600" b="1"/>
            </a:lvl8pPr>
            <a:lvl9pPr marL="3657161" indent="0">
              <a:buNone/>
              <a:defRPr sz="1600" b="1"/>
            </a:lvl9pPr>
          </a:lstStyle>
          <a:p>
            <a:pPr lvl="0"/>
            <a:r>
              <a:rPr kumimoji="1" lang="zh-TW" altLang="x-none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zh-TW" altLang="x-none" smtClean="0"/>
              <a:t>按一下以編輯母片文字樣式</a:t>
            </a:r>
          </a:p>
          <a:p>
            <a:pPr lvl="1"/>
            <a:r>
              <a:rPr kumimoji="1" lang="zh-TW" altLang="x-none" smtClean="0"/>
              <a:t>第二層</a:t>
            </a:r>
          </a:p>
          <a:p>
            <a:pPr lvl="2"/>
            <a:r>
              <a:rPr kumimoji="1" lang="zh-TW" altLang="x-none" smtClean="0"/>
              <a:t>第三層</a:t>
            </a:r>
          </a:p>
          <a:p>
            <a:pPr lvl="3"/>
            <a:r>
              <a:rPr kumimoji="1" lang="zh-TW" altLang="x-none" smtClean="0"/>
              <a:t>第四層</a:t>
            </a:r>
          </a:p>
          <a:p>
            <a:pPr lvl="4"/>
            <a:r>
              <a:rPr kumimoji="1" lang="zh-TW" altLang="x-none" smtClean="0"/>
              <a:t>第五層</a:t>
            </a:r>
            <a:endParaRPr kumimoji="1"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45" indent="0">
              <a:buNone/>
              <a:defRPr sz="2000" b="1"/>
            </a:lvl2pPr>
            <a:lvl3pPr marL="914290" indent="0">
              <a:buNone/>
              <a:defRPr sz="1800" b="1"/>
            </a:lvl3pPr>
            <a:lvl4pPr marL="1371435" indent="0">
              <a:buNone/>
              <a:defRPr sz="1600" b="1"/>
            </a:lvl4pPr>
            <a:lvl5pPr marL="1828581" indent="0">
              <a:buNone/>
              <a:defRPr sz="1600" b="1"/>
            </a:lvl5pPr>
            <a:lvl6pPr marL="2285726" indent="0">
              <a:buNone/>
              <a:defRPr sz="1600" b="1"/>
            </a:lvl6pPr>
            <a:lvl7pPr marL="2742871" indent="0">
              <a:buNone/>
              <a:defRPr sz="1600" b="1"/>
            </a:lvl7pPr>
            <a:lvl8pPr marL="3200016" indent="0">
              <a:buNone/>
              <a:defRPr sz="1600" b="1"/>
            </a:lvl8pPr>
            <a:lvl9pPr marL="3657161" indent="0">
              <a:buNone/>
              <a:defRPr sz="1600" b="1"/>
            </a:lvl9pPr>
          </a:lstStyle>
          <a:p>
            <a:pPr lvl="0"/>
            <a:r>
              <a:rPr kumimoji="1" lang="zh-TW" altLang="x-none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zh-TW" altLang="x-none" smtClean="0"/>
              <a:t>按一下以編輯母片文字樣式</a:t>
            </a:r>
          </a:p>
          <a:p>
            <a:pPr lvl="1"/>
            <a:r>
              <a:rPr kumimoji="1" lang="zh-TW" altLang="x-none" smtClean="0"/>
              <a:t>第二層</a:t>
            </a:r>
          </a:p>
          <a:p>
            <a:pPr lvl="2"/>
            <a:r>
              <a:rPr kumimoji="1" lang="zh-TW" altLang="x-none" smtClean="0"/>
              <a:t>第三層</a:t>
            </a:r>
          </a:p>
          <a:p>
            <a:pPr lvl="3"/>
            <a:r>
              <a:rPr kumimoji="1" lang="zh-TW" altLang="x-none" smtClean="0"/>
              <a:t>第四層</a:t>
            </a:r>
          </a:p>
          <a:p>
            <a:pPr lvl="4"/>
            <a:r>
              <a:rPr kumimoji="1" lang="zh-TW" altLang="x-none" smtClean="0"/>
              <a:t>第五層</a:t>
            </a:r>
            <a:endParaRPr kumimoji="1"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2964F-C410-104C-8734-4579800D650B}" type="datetime1">
              <a:rPr kumimoji="1" lang="zh-TW" altLang="en-US" smtClean="0"/>
              <a:t>22/2/11</a:t>
            </a:fld>
            <a:endParaRPr kumimoji="1"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41C5E-CC09-BF46-96EE-CC5C2197FE1B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7897421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x-none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44756-A660-5E4E-B643-2959AC1F9A24}" type="datetime1">
              <a:rPr kumimoji="1" lang="zh-TW" altLang="en-US" smtClean="0"/>
              <a:t>22/2/11</a:t>
            </a:fld>
            <a:endParaRPr kumimoji="1"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41C5E-CC09-BF46-96EE-CC5C2197FE1B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294044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F8E472-A826-174D-BEA3-406B6CCAC050}" type="datetime1">
              <a:rPr kumimoji="1" lang="zh-TW" altLang="en-US" smtClean="0"/>
              <a:t>22/2/11</a:t>
            </a:fld>
            <a:endParaRPr kumimoji="1"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41C5E-CC09-BF46-96EE-CC5C2197FE1B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265048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zh-TW" altLang="x-none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1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TW" altLang="x-none" smtClean="0"/>
              <a:t>按一下以編輯母片文字樣式</a:t>
            </a:r>
          </a:p>
          <a:p>
            <a:pPr lvl="1"/>
            <a:r>
              <a:rPr kumimoji="1" lang="zh-TW" altLang="x-none" smtClean="0"/>
              <a:t>第二層</a:t>
            </a:r>
          </a:p>
          <a:p>
            <a:pPr lvl="2"/>
            <a:r>
              <a:rPr kumimoji="1" lang="zh-TW" altLang="x-none" smtClean="0"/>
              <a:t>第三層</a:t>
            </a:r>
          </a:p>
          <a:p>
            <a:pPr lvl="3"/>
            <a:r>
              <a:rPr kumimoji="1" lang="zh-TW" altLang="x-none" smtClean="0"/>
              <a:t>第四層</a:t>
            </a:r>
          </a:p>
          <a:p>
            <a:pPr lvl="4"/>
            <a:r>
              <a:rPr kumimoji="1" lang="zh-TW" altLang="x-none" smtClean="0"/>
              <a:t>第五層</a:t>
            </a:r>
            <a:endParaRPr kumimoji="1"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1" y="1435101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45" indent="0">
              <a:buNone/>
              <a:defRPr sz="1200"/>
            </a:lvl2pPr>
            <a:lvl3pPr marL="914290" indent="0">
              <a:buNone/>
              <a:defRPr sz="1000"/>
            </a:lvl3pPr>
            <a:lvl4pPr marL="1371435" indent="0">
              <a:buNone/>
              <a:defRPr sz="900"/>
            </a:lvl4pPr>
            <a:lvl5pPr marL="1828581" indent="0">
              <a:buNone/>
              <a:defRPr sz="900"/>
            </a:lvl5pPr>
            <a:lvl6pPr marL="2285726" indent="0">
              <a:buNone/>
              <a:defRPr sz="900"/>
            </a:lvl6pPr>
            <a:lvl7pPr marL="2742871" indent="0">
              <a:buNone/>
              <a:defRPr sz="900"/>
            </a:lvl7pPr>
            <a:lvl8pPr marL="3200016" indent="0">
              <a:buNone/>
              <a:defRPr sz="900"/>
            </a:lvl8pPr>
            <a:lvl9pPr marL="3657161" indent="0">
              <a:buNone/>
              <a:defRPr sz="900"/>
            </a:lvl9pPr>
          </a:lstStyle>
          <a:p>
            <a:pPr lvl="0"/>
            <a:r>
              <a:rPr kumimoji="1" lang="zh-TW" altLang="x-none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562DD0-5710-3B4B-921D-5F32E78D3BD2}" type="datetime1">
              <a:rPr kumimoji="1" lang="zh-TW" altLang="en-US" smtClean="0"/>
              <a:t>22/2/11</a:t>
            </a:fld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41C5E-CC09-BF46-96EE-CC5C2197FE1B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275296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zh-TW" altLang="x-none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45" indent="0">
              <a:buNone/>
              <a:defRPr sz="2800"/>
            </a:lvl2pPr>
            <a:lvl3pPr marL="914290" indent="0">
              <a:buNone/>
              <a:defRPr sz="2400"/>
            </a:lvl3pPr>
            <a:lvl4pPr marL="1371435" indent="0">
              <a:buNone/>
              <a:defRPr sz="2000"/>
            </a:lvl4pPr>
            <a:lvl5pPr marL="1828581" indent="0">
              <a:buNone/>
              <a:defRPr sz="2000"/>
            </a:lvl5pPr>
            <a:lvl6pPr marL="2285726" indent="0">
              <a:buNone/>
              <a:defRPr sz="2000"/>
            </a:lvl6pPr>
            <a:lvl7pPr marL="2742871" indent="0">
              <a:buNone/>
              <a:defRPr sz="2000"/>
            </a:lvl7pPr>
            <a:lvl8pPr marL="3200016" indent="0">
              <a:buNone/>
              <a:defRPr sz="2000"/>
            </a:lvl8pPr>
            <a:lvl9pPr marL="3657161" indent="0">
              <a:buNone/>
              <a:defRPr sz="2000"/>
            </a:lvl9pPr>
          </a:lstStyle>
          <a:p>
            <a:endParaRPr kumimoji="1"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145" indent="0">
              <a:buNone/>
              <a:defRPr sz="1200"/>
            </a:lvl2pPr>
            <a:lvl3pPr marL="914290" indent="0">
              <a:buNone/>
              <a:defRPr sz="1000"/>
            </a:lvl3pPr>
            <a:lvl4pPr marL="1371435" indent="0">
              <a:buNone/>
              <a:defRPr sz="900"/>
            </a:lvl4pPr>
            <a:lvl5pPr marL="1828581" indent="0">
              <a:buNone/>
              <a:defRPr sz="900"/>
            </a:lvl5pPr>
            <a:lvl6pPr marL="2285726" indent="0">
              <a:buNone/>
              <a:defRPr sz="900"/>
            </a:lvl6pPr>
            <a:lvl7pPr marL="2742871" indent="0">
              <a:buNone/>
              <a:defRPr sz="900"/>
            </a:lvl7pPr>
            <a:lvl8pPr marL="3200016" indent="0">
              <a:buNone/>
              <a:defRPr sz="900"/>
            </a:lvl8pPr>
            <a:lvl9pPr marL="3657161" indent="0">
              <a:buNone/>
              <a:defRPr sz="900"/>
            </a:lvl9pPr>
          </a:lstStyle>
          <a:p>
            <a:pPr lvl="0"/>
            <a:r>
              <a:rPr kumimoji="1" lang="zh-TW" altLang="x-none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5ABB5-6364-DC4A-8E27-7384A4F70600}" type="datetime1">
              <a:rPr kumimoji="1" lang="zh-TW" altLang="en-US" smtClean="0"/>
              <a:t>22/2/11</a:t>
            </a:fld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41C5E-CC09-BF46-96EE-CC5C2197FE1B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703906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29" tIns="45715" rIns="91429" bIns="45715" rtlCol="0" anchor="ctr">
            <a:normAutofit/>
          </a:bodyPr>
          <a:lstStyle/>
          <a:p>
            <a:r>
              <a:rPr kumimoji="1" lang="zh-TW" altLang="x-none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29" tIns="45715" rIns="91429" bIns="45715" rtlCol="0">
            <a:normAutofit/>
          </a:bodyPr>
          <a:lstStyle/>
          <a:p>
            <a:pPr lvl="0"/>
            <a:r>
              <a:rPr kumimoji="1" lang="zh-TW" altLang="x-none" smtClean="0"/>
              <a:t>按一下以編輯母片文字樣式</a:t>
            </a:r>
          </a:p>
          <a:p>
            <a:pPr lvl="1"/>
            <a:r>
              <a:rPr kumimoji="1" lang="zh-TW" altLang="x-none" smtClean="0"/>
              <a:t>第二層</a:t>
            </a:r>
          </a:p>
          <a:p>
            <a:pPr lvl="2"/>
            <a:r>
              <a:rPr kumimoji="1" lang="zh-TW" altLang="x-none" smtClean="0"/>
              <a:t>第三層</a:t>
            </a:r>
          </a:p>
          <a:p>
            <a:pPr lvl="3"/>
            <a:r>
              <a:rPr kumimoji="1" lang="zh-TW" altLang="x-none" smtClean="0"/>
              <a:t>第四層</a:t>
            </a:r>
          </a:p>
          <a:p>
            <a:pPr lvl="4"/>
            <a:r>
              <a:rPr kumimoji="1" lang="zh-TW" altLang="x-none" smtClean="0"/>
              <a:t>第五層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91429" tIns="45715" rIns="91429" bIns="45715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A7970F-0043-9846-8A79-6837C78F6373}" type="datetime1">
              <a:rPr kumimoji="1" lang="zh-TW" altLang="en-US" smtClean="0"/>
              <a:t>22/2/11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lIns="91429" tIns="45715" rIns="91429" bIns="45715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29" tIns="45715" rIns="91429" bIns="45715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541C5E-CC09-BF46-96EE-CC5C2197FE1B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106771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145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59" indent="-342859" algn="l" defTabSz="457145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861" indent="-285716" algn="l" defTabSz="457145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863" indent="-228573" algn="l" defTabSz="457145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008" indent="-228573" algn="l" defTabSz="457145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153" indent="-228573" algn="l" defTabSz="457145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298" indent="-228573" algn="l" defTabSz="457145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443" indent="-228573" algn="l" defTabSz="457145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589" indent="-228573" algn="l" defTabSz="457145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734" indent="-228573" algn="l" defTabSz="457145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45714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45" algn="l" defTabSz="45714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90" algn="l" defTabSz="45714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35" algn="l" defTabSz="45714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81" algn="l" defTabSz="45714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26" algn="l" defTabSz="45714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871" algn="l" defTabSz="45714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16" algn="l" defTabSz="45714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161" algn="l" defTabSz="45714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microsoft.com/office/2007/relationships/hdphoto" Target="../media/hdphoto1.wdp"/><Relationship Id="rId6" Type="http://schemas.microsoft.com/office/2007/relationships/hdphoto" Target="../media/hdphoto2.wdp"/><Relationship Id="rId7" Type="http://schemas.microsoft.com/office/2007/relationships/hdphoto" Target="../media/hdphoto3.wdp"/><Relationship Id="rId8" Type="http://schemas.microsoft.com/office/2007/relationships/hdphoto" Target="../media/hdphoto4.wdp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gif"/><Relationship Id="rId7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1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5.png"/><Relationship Id="rId12" Type="http://schemas.openxmlformats.org/officeDocument/2006/relationships/image" Target="../media/image36.png"/><Relationship Id="rId13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7" Type="http://schemas.openxmlformats.org/officeDocument/2006/relationships/image" Target="../media/image31.png"/><Relationship Id="rId8" Type="http://schemas.openxmlformats.org/officeDocument/2006/relationships/image" Target="../media/image32.png"/><Relationship Id="rId9" Type="http://schemas.openxmlformats.org/officeDocument/2006/relationships/image" Target="../media/image33.png"/><Relationship Id="rId10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7.png"/><Relationship Id="rId12" Type="http://schemas.openxmlformats.org/officeDocument/2006/relationships/image" Target="../media/image48.png"/><Relationship Id="rId13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8.png"/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image" Target="../media/image41.png"/><Relationship Id="rId6" Type="http://schemas.openxmlformats.org/officeDocument/2006/relationships/image" Target="../media/image42.png"/><Relationship Id="rId7" Type="http://schemas.openxmlformats.org/officeDocument/2006/relationships/image" Target="../media/image43.png"/><Relationship Id="rId8" Type="http://schemas.openxmlformats.org/officeDocument/2006/relationships/image" Target="../media/image44.png"/><Relationship Id="rId9" Type="http://schemas.openxmlformats.org/officeDocument/2006/relationships/image" Target="../media/image45.png"/><Relationship Id="rId10" Type="http://schemas.openxmlformats.org/officeDocument/2006/relationships/image" Target="../media/image4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0.png"/><Relationship Id="rId3" Type="http://schemas.openxmlformats.org/officeDocument/2006/relationships/image" Target="../media/image5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28.png"/><Relationship Id="rId7" Type="http://schemas.openxmlformats.org/officeDocument/2006/relationships/image" Target="../media/image29.png"/><Relationship Id="rId8" Type="http://schemas.openxmlformats.org/officeDocument/2006/relationships/image" Target="../media/image30.png"/><Relationship Id="rId9" Type="http://schemas.openxmlformats.org/officeDocument/2006/relationships/image" Target="../media/image31.png"/><Relationship Id="rId10" Type="http://schemas.openxmlformats.org/officeDocument/2006/relationships/image" Target="../media/image34.png"/><Relationship Id="rId11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0.png"/><Relationship Id="rId3" Type="http://schemas.openxmlformats.org/officeDocument/2006/relationships/image" Target="../media/image5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4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tif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0.ti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4" Type="http://schemas.openxmlformats.org/officeDocument/2006/relationships/image" Target="../media/image63.png"/><Relationship Id="rId5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1409066"/>
            <a:ext cx="7772400" cy="1470025"/>
          </a:xfrm>
        </p:spPr>
        <p:txBody>
          <a:bodyPr>
            <a:noAutofit/>
          </a:bodyPr>
          <a:lstStyle/>
          <a:p>
            <a:r>
              <a:rPr kumimoji="1" lang="en-US" altLang="zh-TW" sz="3200" b="1" dirty="0"/>
              <a:t>The mobility of transcription factor TFIIF revealed by </a:t>
            </a:r>
            <a:r>
              <a:rPr kumimoji="1" lang="en-US" altLang="zh-TW" sz="3200" b="1" dirty="0" err="1"/>
              <a:t>CryoEM</a:t>
            </a:r>
            <a:endParaRPr kumimoji="1" lang="zh-TW" altLang="en-US" sz="3200" b="1" dirty="0"/>
          </a:p>
        </p:txBody>
      </p:sp>
      <p:sp>
        <p:nvSpPr>
          <p:cNvPr id="3" name="子標題 2"/>
          <p:cNvSpPr>
            <a:spLocks noGrp="1"/>
          </p:cNvSpPr>
          <p:nvPr>
            <p:ph type="subTitle" idx="1"/>
          </p:nvPr>
        </p:nvSpPr>
        <p:spPr>
          <a:xfrm>
            <a:off x="3733800" y="3128788"/>
            <a:ext cx="1676400" cy="350201"/>
          </a:xfrm>
        </p:spPr>
        <p:txBody>
          <a:bodyPr>
            <a:noAutofit/>
          </a:bodyPr>
          <a:lstStyle/>
          <a:p>
            <a:r>
              <a:rPr kumimoji="1" lang="en-US" altLang="zh-TW" sz="2000" i="1" dirty="0" err="1">
                <a:solidFill>
                  <a:schemeClr val="tx1"/>
                </a:solidFill>
              </a:rPr>
              <a:t>Hsin</a:t>
            </a:r>
            <a:r>
              <a:rPr kumimoji="1" lang="en-US" altLang="zh-TW" sz="2000" i="1" dirty="0">
                <a:solidFill>
                  <a:schemeClr val="tx1"/>
                </a:solidFill>
              </a:rPr>
              <a:t>-Hung Lin</a:t>
            </a:r>
            <a:endParaRPr kumimoji="1" lang="zh-TW" altLang="en-US" sz="2000" i="1" dirty="0">
              <a:solidFill>
                <a:schemeClr val="tx1"/>
              </a:solidFill>
            </a:endParaRPr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685800" y="494666"/>
            <a:ext cx="7772400" cy="968375"/>
          </a:xfrm>
          <a:prstGeom prst="rect">
            <a:avLst/>
          </a:prstGeom>
        </p:spPr>
        <p:txBody>
          <a:bodyPr vert="horz" lIns="91429" tIns="45715" rIns="91429" bIns="45715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kumimoji="1" lang="zh-TW" altLang="en-US" sz="3200" dirty="0"/>
          </a:p>
        </p:txBody>
      </p:sp>
      <p:sp>
        <p:nvSpPr>
          <p:cNvPr id="5" name="子標題 2"/>
          <p:cNvSpPr txBox="1">
            <a:spLocks/>
          </p:cNvSpPr>
          <p:nvPr/>
        </p:nvSpPr>
        <p:spPr>
          <a:xfrm>
            <a:off x="4338322" y="2843737"/>
            <a:ext cx="467359" cy="350201"/>
          </a:xfrm>
          <a:prstGeom prst="rect">
            <a:avLst/>
          </a:prstGeom>
        </p:spPr>
        <p:txBody>
          <a:bodyPr vert="horz" lIns="91429" tIns="45715" rIns="91429" bIns="45715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TW" sz="2000" dirty="0">
                <a:solidFill>
                  <a:schemeClr val="tx1"/>
                </a:solidFill>
              </a:rPr>
              <a:t>by</a:t>
            </a:r>
            <a:endParaRPr kumimoji="1" lang="zh-TW" altLang="en-US" sz="2000" dirty="0">
              <a:solidFill>
                <a:schemeClr val="tx1"/>
              </a:solidFill>
            </a:endParaRPr>
          </a:p>
        </p:txBody>
      </p:sp>
      <p:sp>
        <p:nvSpPr>
          <p:cNvPr id="7" name="子標題 2"/>
          <p:cNvSpPr txBox="1">
            <a:spLocks/>
          </p:cNvSpPr>
          <p:nvPr/>
        </p:nvSpPr>
        <p:spPr>
          <a:xfrm>
            <a:off x="1371600" y="4318001"/>
            <a:ext cx="6400800" cy="2311273"/>
          </a:xfrm>
          <a:prstGeom prst="rect">
            <a:avLst/>
          </a:prstGeom>
        </p:spPr>
        <p:txBody>
          <a:bodyPr vert="horz" lIns="91429" tIns="45715" rIns="91429" bIns="45715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TW" sz="1800" b="1" dirty="0">
                <a:solidFill>
                  <a:schemeClr val="tx1"/>
                </a:solidFill>
              </a:rPr>
              <a:t>Advisor:</a:t>
            </a:r>
          </a:p>
          <a:p>
            <a:r>
              <a:rPr kumimoji="1" lang="en-US" altLang="zh-TW" sz="1800" i="1" dirty="0">
                <a:solidFill>
                  <a:schemeClr val="tx1"/>
                </a:solidFill>
              </a:rPr>
              <a:t>Dr. Wei-</a:t>
            </a:r>
            <a:r>
              <a:rPr kumimoji="1" lang="en-US" altLang="zh-TW" sz="1800" i="1" dirty="0" err="1">
                <a:solidFill>
                  <a:schemeClr val="tx1"/>
                </a:solidFill>
              </a:rPr>
              <a:t>Hau</a:t>
            </a:r>
            <a:r>
              <a:rPr kumimoji="1" lang="en-US" altLang="zh-TW" sz="1800" i="1" dirty="0">
                <a:solidFill>
                  <a:schemeClr val="tx1"/>
                </a:solidFill>
              </a:rPr>
              <a:t> Chang</a:t>
            </a:r>
          </a:p>
          <a:p>
            <a:r>
              <a:rPr kumimoji="1" lang="en-US" altLang="zh-TW" sz="1800" b="1" dirty="0">
                <a:solidFill>
                  <a:schemeClr val="tx1"/>
                </a:solidFill>
              </a:rPr>
              <a:t>Co-Advisor:</a:t>
            </a:r>
          </a:p>
          <a:p>
            <a:r>
              <a:rPr kumimoji="1" lang="en-US" altLang="zh-TW" sz="1800" i="1" dirty="0">
                <a:solidFill>
                  <a:schemeClr val="tx1"/>
                </a:solidFill>
              </a:rPr>
              <a:t>Dr. Chun-Cheng Lin</a:t>
            </a:r>
          </a:p>
          <a:p>
            <a:r>
              <a:rPr kumimoji="1" lang="en-US" altLang="zh-TW" sz="1800" dirty="0">
                <a:solidFill>
                  <a:schemeClr val="tx1"/>
                </a:solidFill>
              </a:rPr>
              <a:t>Program:</a:t>
            </a:r>
          </a:p>
          <a:p>
            <a:r>
              <a:rPr kumimoji="1" lang="en-US" altLang="zh-TW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Chemical Biology and Molecular Biophysics</a:t>
            </a:r>
          </a:p>
          <a:p>
            <a:r>
              <a:rPr kumimoji="1" lang="en-US" altLang="zh-TW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Taiwan International Graduate Program</a:t>
            </a:r>
            <a:endParaRPr kumimoji="1" lang="zh-TW" alt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7434"/>
            <a:ext cx="2580640" cy="516128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78" t="13197" r="9560" b="16418"/>
          <a:stretch/>
        </p:blipFill>
        <p:spPr>
          <a:xfrm>
            <a:off x="7797800" y="7273"/>
            <a:ext cx="1320800" cy="579120"/>
          </a:xfrm>
          <a:prstGeom prst="rect">
            <a:avLst/>
          </a:prstGeom>
        </p:spPr>
      </p:pic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41C5E-CC09-BF46-96EE-CC5C2197FE1B}" type="slidenum">
              <a:rPr kumimoji="1" lang="zh-TW" altLang="en-US" smtClean="0"/>
              <a:t>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507018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23543" y="11701"/>
            <a:ext cx="8296915" cy="646321"/>
          </a:xfrm>
          <a:prstGeom prst="rect">
            <a:avLst/>
          </a:prstGeom>
        </p:spPr>
        <p:txBody>
          <a:bodyPr wrap="none" lIns="91429" tIns="45715" rIns="91429" bIns="45715">
            <a:spAutoFit/>
          </a:bodyPr>
          <a:lstStyle/>
          <a:p>
            <a:pPr algn="ctr"/>
            <a:r>
              <a:rPr kumimoji="1" lang="en-US" altLang="zh-TW" sz="3600" b="1" dirty="0"/>
              <a:t>Elongation Complex with TFIIF is unknown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41C5E-CC09-BF46-96EE-CC5C2197FE1B}" type="slidenum">
              <a:rPr kumimoji="1" lang="zh-TW" altLang="en-US" smtClean="0"/>
              <a:t>10</a:t>
            </a:fld>
            <a:endParaRPr kumimoji="1" lang="zh-TW" altLang="en-US"/>
          </a:p>
        </p:txBody>
      </p:sp>
      <p:grpSp>
        <p:nvGrpSpPr>
          <p:cNvPr id="16" name="群組 15"/>
          <p:cNvGrpSpPr/>
          <p:nvPr/>
        </p:nvGrpSpPr>
        <p:grpSpPr>
          <a:xfrm>
            <a:off x="1180598" y="1968054"/>
            <a:ext cx="6863111" cy="4590969"/>
            <a:chOff x="1180597" y="2031553"/>
            <a:chExt cx="6863111" cy="4590969"/>
          </a:xfrm>
        </p:grpSpPr>
        <p:grpSp>
          <p:nvGrpSpPr>
            <p:cNvPr id="45" name="群組 44"/>
            <p:cNvGrpSpPr/>
            <p:nvPr/>
          </p:nvGrpSpPr>
          <p:grpSpPr>
            <a:xfrm>
              <a:off x="1180597" y="3979741"/>
              <a:ext cx="3554383" cy="2569848"/>
              <a:chOff x="5084964" y="946469"/>
              <a:chExt cx="3463091" cy="2499567"/>
            </a:xfrm>
          </p:grpSpPr>
          <p:sp>
            <p:nvSpPr>
              <p:cNvPr id="90" name="文字方塊 89"/>
              <p:cNvSpPr txBox="1"/>
              <p:nvPr/>
            </p:nvSpPr>
            <p:spPr>
              <a:xfrm>
                <a:off x="5084964" y="2183717"/>
                <a:ext cx="1051644" cy="2993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zh-TW" sz="1400" dirty="0">
                    <a:solidFill>
                      <a:schemeClr val="bg1">
                        <a:lumMod val="75000"/>
                      </a:schemeClr>
                    </a:solidFill>
                  </a:rPr>
                  <a:t>Termination</a:t>
                </a:r>
                <a:endParaRPr kumimoji="1" lang="zh-TW" altLang="en-US" sz="1400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91" name="矩形 90"/>
              <p:cNvSpPr/>
              <p:nvPr/>
            </p:nvSpPr>
            <p:spPr>
              <a:xfrm>
                <a:off x="6242484" y="948613"/>
                <a:ext cx="821457" cy="2993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kumimoji="1" lang="en-US" altLang="zh-TW" sz="1400" dirty="0"/>
                  <a:t>Initiation</a:t>
                </a:r>
              </a:p>
            </p:txBody>
          </p:sp>
          <p:sp>
            <p:nvSpPr>
              <p:cNvPr id="92" name="矩形 91"/>
              <p:cNvSpPr/>
              <p:nvPr/>
            </p:nvSpPr>
            <p:spPr>
              <a:xfrm>
                <a:off x="7369134" y="1992010"/>
                <a:ext cx="1178921" cy="3592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kumimoji="1" lang="en-US" altLang="zh-TW" b="1" dirty="0" smtClean="0"/>
                  <a:t>Elongation</a:t>
                </a:r>
                <a:endParaRPr kumimoji="1" lang="en-US" altLang="zh-TW" b="1" dirty="0"/>
              </a:p>
            </p:txBody>
          </p:sp>
          <p:sp>
            <p:nvSpPr>
              <p:cNvPr id="93" name="圓形箭號 92"/>
              <p:cNvSpPr/>
              <p:nvPr/>
            </p:nvSpPr>
            <p:spPr>
              <a:xfrm rot="17579339">
                <a:off x="5254508" y="1193193"/>
                <a:ext cx="2197175" cy="1809160"/>
              </a:xfrm>
              <a:prstGeom prst="circularArrow">
                <a:avLst>
                  <a:gd name="adj1" fmla="val 6418"/>
                  <a:gd name="adj2" fmla="val 864106"/>
                  <a:gd name="adj3" fmla="val 18897194"/>
                  <a:gd name="adj4" fmla="val 14595140"/>
                  <a:gd name="adj5" fmla="val 6641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1100">
                  <a:solidFill>
                    <a:schemeClr val="tx1"/>
                  </a:solidFill>
                </a:endParaRPr>
              </a:p>
            </p:txBody>
          </p:sp>
          <p:sp>
            <p:nvSpPr>
              <p:cNvPr id="94" name="矩形 93"/>
              <p:cNvSpPr/>
              <p:nvPr/>
            </p:nvSpPr>
            <p:spPr>
              <a:xfrm>
                <a:off x="6064675" y="1880953"/>
                <a:ext cx="1279940" cy="5687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kumimoji="1" lang="en-US" altLang="zh-TW" sz="1600" b="1" dirty="0"/>
                  <a:t>Transcription</a:t>
                </a:r>
              </a:p>
              <a:p>
                <a:pPr algn="ctr"/>
                <a:r>
                  <a:rPr kumimoji="1" lang="en-US" altLang="zh-TW" sz="1600" b="1" dirty="0"/>
                  <a:t>Cycle</a:t>
                </a:r>
              </a:p>
            </p:txBody>
          </p:sp>
          <p:sp>
            <p:nvSpPr>
              <p:cNvPr id="95" name="圓形箭號 94"/>
              <p:cNvSpPr/>
              <p:nvPr/>
            </p:nvSpPr>
            <p:spPr>
              <a:xfrm rot="1800000">
                <a:off x="5601015" y="946469"/>
                <a:ext cx="2296565" cy="1891500"/>
              </a:xfrm>
              <a:prstGeom prst="circularArrow">
                <a:avLst>
                  <a:gd name="adj1" fmla="val 6244"/>
                  <a:gd name="adj2" fmla="val 516061"/>
                  <a:gd name="adj3" fmla="val 19292168"/>
                  <a:gd name="adj4" fmla="val 16168636"/>
                  <a:gd name="adj5" fmla="val 10341"/>
                </a:avLst>
              </a:prstGeom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1100">
                  <a:solidFill>
                    <a:schemeClr val="tx1"/>
                  </a:solidFill>
                </a:endParaRPr>
              </a:p>
            </p:txBody>
          </p:sp>
          <p:sp>
            <p:nvSpPr>
              <p:cNvPr id="96" name="圓形箭號 95"/>
              <p:cNvSpPr/>
              <p:nvPr/>
            </p:nvSpPr>
            <p:spPr>
              <a:xfrm rot="10800000">
                <a:off x="5471733" y="1487700"/>
                <a:ext cx="2335278" cy="1958336"/>
              </a:xfrm>
              <a:prstGeom prst="circularArrow">
                <a:avLst>
                  <a:gd name="adj1" fmla="val 9059"/>
                  <a:gd name="adj2" fmla="val 983725"/>
                  <a:gd name="adj3" fmla="val 20416484"/>
                  <a:gd name="adj4" fmla="val 10736895"/>
                  <a:gd name="adj5" fmla="val 10104"/>
                </a:avLst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110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4" name="群組 63"/>
            <p:cNvGrpSpPr/>
            <p:nvPr/>
          </p:nvGrpSpPr>
          <p:grpSpPr>
            <a:xfrm flipH="1">
              <a:off x="1705225" y="3070545"/>
              <a:ext cx="1594047" cy="863968"/>
              <a:chOff x="6352040" y="2089722"/>
              <a:chExt cx="1553104" cy="840339"/>
            </a:xfrm>
          </p:grpSpPr>
          <p:grpSp>
            <p:nvGrpSpPr>
              <p:cNvPr id="73" name="群組 72"/>
              <p:cNvGrpSpPr/>
              <p:nvPr/>
            </p:nvGrpSpPr>
            <p:grpSpPr>
              <a:xfrm rot="20449928">
                <a:off x="6352040" y="2124073"/>
                <a:ext cx="807719" cy="805988"/>
                <a:chOff x="6053960" y="3063747"/>
                <a:chExt cx="1900135" cy="1896064"/>
              </a:xfrm>
            </p:grpSpPr>
            <p:sp>
              <p:nvSpPr>
                <p:cNvPr id="77" name="不規則四邊形 76"/>
                <p:cNvSpPr/>
                <p:nvPr/>
              </p:nvSpPr>
              <p:spPr>
                <a:xfrm rot="20970147">
                  <a:off x="6576769" y="4380794"/>
                  <a:ext cx="634727" cy="579017"/>
                </a:xfrm>
                <a:prstGeom prst="trapezoid">
                  <a:avLst>
                    <a:gd name="adj" fmla="val 28710"/>
                  </a:avLst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 sz="1600"/>
                </a:p>
              </p:txBody>
            </p:sp>
            <p:sp>
              <p:nvSpPr>
                <p:cNvPr id="78" name="橢圓 77"/>
                <p:cNvSpPr/>
                <p:nvPr/>
              </p:nvSpPr>
              <p:spPr>
                <a:xfrm rot="21401502">
                  <a:off x="6150431" y="3423656"/>
                  <a:ext cx="1803664" cy="1041486"/>
                </a:xfrm>
                <a:prstGeom prst="ellipse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 sz="1600"/>
                </a:p>
              </p:txBody>
            </p:sp>
            <p:sp>
              <p:nvSpPr>
                <p:cNvPr id="79" name="橢圓 78"/>
                <p:cNvSpPr/>
                <p:nvPr/>
              </p:nvSpPr>
              <p:spPr>
                <a:xfrm rot="20574569">
                  <a:off x="6053960" y="3063747"/>
                  <a:ext cx="1803664" cy="1041486"/>
                </a:xfrm>
                <a:prstGeom prst="ellipse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 sz="160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74" name="群組 73"/>
              <p:cNvGrpSpPr/>
              <p:nvPr/>
            </p:nvGrpSpPr>
            <p:grpSpPr>
              <a:xfrm rot="2216666">
                <a:off x="6713223" y="2089722"/>
                <a:ext cx="1191921" cy="421514"/>
                <a:chOff x="5536466" y="310644"/>
                <a:chExt cx="2386975" cy="844136"/>
              </a:xfrm>
            </p:grpSpPr>
            <p:sp>
              <p:nvSpPr>
                <p:cNvPr id="75" name="手繪多邊形 74"/>
                <p:cNvSpPr/>
                <p:nvPr/>
              </p:nvSpPr>
              <p:spPr>
                <a:xfrm>
                  <a:off x="5604669" y="635275"/>
                  <a:ext cx="2318772" cy="519505"/>
                </a:xfrm>
                <a:custGeom>
                  <a:avLst/>
                  <a:gdLst>
                    <a:gd name="connsiteX0" fmla="*/ 0 w 2318772"/>
                    <a:gd name="connsiteY0" fmla="*/ 17174 h 519505"/>
                    <a:gd name="connsiteX1" fmla="*/ 267999 w 2318772"/>
                    <a:gd name="connsiteY1" fmla="*/ 17174 h 519505"/>
                    <a:gd name="connsiteX2" fmla="*/ 477737 w 2318772"/>
                    <a:gd name="connsiteY2" fmla="*/ 180287 h 519505"/>
                    <a:gd name="connsiteX3" fmla="*/ 664171 w 2318772"/>
                    <a:gd name="connsiteY3" fmla="*/ 5523 h 519505"/>
                    <a:gd name="connsiteX4" fmla="*/ 827300 w 2318772"/>
                    <a:gd name="connsiteY4" fmla="*/ 180287 h 519505"/>
                    <a:gd name="connsiteX5" fmla="*/ 1037039 w 2318772"/>
                    <a:gd name="connsiteY5" fmla="*/ 471559 h 519505"/>
                    <a:gd name="connsiteX6" fmla="*/ 1258429 w 2318772"/>
                    <a:gd name="connsiteY6" fmla="*/ 471559 h 519505"/>
                    <a:gd name="connsiteX7" fmla="*/ 1503123 w 2318772"/>
                    <a:gd name="connsiteY7" fmla="*/ 5523 h 519505"/>
                    <a:gd name="connsiteX8" fmla="*/ 1794426 w 2318772"/>
                    <a:gd name="connsiteY8" fmla="*/ 203588 h 519505"/>
                    <a:gd name="connsiteX9" fmla="*/ 1992512 w 2318772"/>
                    <a:gd name="connsiteY9" fmla="*/ 17174 h 519505"/>
                    <a:gd name="connsiteX10" fmla="*/ 2318772 w 2318772"/>
                    <a:gd name="connsiteY10" fmla="*/ 17174 h 5195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318772" h="519505">
                      <a:moveTo>
                        <a:pt x="0" y="17174"/>
                      </a:moveTo>
                      <a:cubicBezTo>
                        <a:pt x="94188" y="3581"/>
                        <a:pt x="188376" y="-10011"/>
                        <a:pt x="267999" y="17174"/>
                      </a:cubicBezTo>
                      <a:cubicBezTo>
                        <a:pt x="347622" y="44359"/>
                        <a:pt x="411708" y="182229"/>
                        <a:pt x="477737" y="180287"/>
                      </a:cubicBezTo>
                      <a:cubicBezTo>
                        <a:pt x="543766" y="178345"/>
                        <a:pt x="605911" y="5523"/>
                        <a:pt x="664171" y="5523"/>
                      </a:cubicBezTo>
                      <a:cubicBezTo>
                        <a:pt x="722431" y="5523"/>
                        <a:pt x="765155" y="102614"/>
                        <a:pt x="827300" y="180287"/>
                      </a:cubicBezTo>
                      <a:cubicBezTo>
                        <a:pt x="889445" y="257960"/>
                        <a:pt x="965184" y="423014"/>
                        <a:pt x="1037039" y="471559"/>
                      </a:cubicBezTo>
                      <a:cubicBezTo>
                        <a:pt x="1108894" y="520104"/>
                        <a:pt x="1180748" y="549232"/>
                        <a:pt x="1258429" y="471559"/>
                      </a:cubicBezTo>
                      <a:cubicBezTo>
                        <a:pt x="1336110" y="393886"/>
                        <a:pt x="1413790" y="50185"/>
                        <a:pt x="1503123" y="5523"/>
                      </a:cubicBezTo>
                      <a:cubicBezTo>
                        <a:pt x="1592456" y="-39139"/>
                        <a:pt x="1712861" y="201646"/>
                        <a:pt x="1794426" y="203588"/>
                      </a:cubicBezTo>
                      <a:cubicBezTo>
                        <a:pt x="1875991" y="205530"/>
                        <a:pt x="1905121" y="48243"/>
                        <a:pt x="1992512" y="17174"/>
                      </a:cubicBezTo>
                      <a:cubicBezTo>
                        <a:pt x="2079903" y="-13895"/>
                        <a:pt x="2318772" y="17174"/>
                        <a:pt x="2318772" y="17174"/>
                      </a:cubicBezTo>
                    </a:path>
                  </a:pathLst>
                </a:custGeom>
                <a:ln>
                  <a:solidFill>
                    <a:srgbClr val="0D73FF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 sz="1600"/>
                </a:p>
              </p:txBody>
            </p:sp>
            <p:sp>
              <p:nvSpPr>
                <p:cNvPr id="76" name="手繪多邊形 75"/>
                <p:cNvSpPr/>
                <p:nvPr/>
              </p:nvSpPr>
              <p:spPr>
                <a:xfrm rot="10800000">
                  <a:off x="5536466" y="310644"/>
                  <a:ext cx="2318772" cy="519505"/>
                </a:xfrm>
                <a:custGeom>
                  <a:avLst/>
                  <a:gdLst>
                    <a:gd name="connsiteX0" fmla="*/ 0 w 2318772"/>
                    <a:gd name="connsiteY0" fmla="*/ 17174 h 519505"/>
                    <a:gd name="connsiteX1" fmla="*/ 267999 w 2318772"/>
                    <a:gd name="connsiteY1" fmla="*/ 17174 h 519505"/>
                    <a:gd name="connsiteX2" fmla="*/ 477737 w 2318772"/>
                    <a:gd name="connsiteY2" fmla="*/ 180287 h 519505"/>
                    <a:gd name="connsiteX3" fmla="*/ 664171 w 2318772"/>
                    <a:gd name="connsiteY3" fmla="*/ 5523 h 519505"/>
                    <a:gd name="connsiteX4" fmla="*/ 827300 w 2318772"/>
                    <a:gd name="connsiteY4" fmla="*/ 180287 h 519505"/>
                    <a:gd name="connsiteX5" fmla="*/ 1037039 w 2318772"/>
                    <a:gd name="connsiteY5" fmla="*/ 471559 h 519505"/>
                    <a:gd name="connsiteX6" fmla="*/ 1258429 w 2318772"/>
                    <a:gd name="connsiteY6" fmla="*/ 471559 h 519505"/>
                    <a:gd name="connsiteX7" fmla="*/ 1503123 w 2318772"/>
                    <a:gd name="connsiteY7" fmla="*/ 5523 h 519505"/>
                    <a:gd name="connsiteX8" fmla="*/ 1794426 w 2318772"/>
                    <a:gd name="connsiteY8" fmla="*/ 203588 h 519505"/>
                    <a:gd name="connsiteX9" fmla="*/ 1992512 w 2318772"/>
                    <a:gd name="connsiteY9" fmla="*/ 17174 h 519505"/>
                    <a:gd name="connsiteX10" fmla="*/ 2318772 w 2318772"/>
                    <a:gd name="connsiteY10" fmla="*/ 17174 h 5195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318772" h="519505">
                      <a:moveTo>
                        <a:pt x="0" y="17174"/>
                      </a:moveTo>
                      <a:cubicBezTo>
                        <a:pt x="94188" y="3581"/>
                        <a:pt x="188376" y="-10011"/>
                        <a:pt x="267999" y="17174"/>
                      </a:cubicBezTo>
                      <a:cubicBezTo>
                        <a:pt x="347622" y="44359"/>
                        <a:pt x="411708" y="182229"/>
                        <a:pt x="477737" y="180287"/>
                      </a:cubicBezTo>
                      <a:cubicBezTo>
                        <a:pt x="543766" y="178345"/>
                        <a:pt x="605911" y="5523"/>
                        <a:pt x="664171" y="5523"/>
                      </a:cubicBezTo>
                      <a:cubicBezTo>
                        <a:pt x="722431" y="5523"/>
                        <a:pt x="765155" y="102614"/>
                        <a:pt x="827300" y="180287"/>
                      </a:cubicBezTo>
                      <a:cubicBezTo>
                        <a:pt x="889445" y="257960"/>
                        <a:pt x="965184" y="423014"/>
                        <a:pt x="1037039" y="471559"/>
                      </a:cubicBezTo>
                      <a:cubicBezTo>
                        <a:pt x="1108894" y="520104"/>
                        <a:pt x="1180748" y="549232"/>
                        <a:pt x="1258429" y="471559"/>
                      </a:cubicBezTo>
                      <a:cubicBezTo>
                        <a:pt x="1336110" y="393886"/>
                        <a:pt x="1413790" y="50185"/>
                        <a:pt x="1503123" y="5523"/>
                      </a:cubicBezTo>
                      <a:cubicBezTo>
                        <a:pt x="1592456" y="-39139"/>
                        <a:pt x="1712861" y="201646"/>
                        <a:pt x="1794426" y="203588"/>
                      </a:cubicBezTo>
                      <a:cubicBezTo>
                        <a:pt x="1875991" y="205530"/>
                        <a:pt x="1905121" y="48243"/>
                        <a:pt x="1992512" y="17174"/>
                      </a:cubicBezTo>
                      <a:cubicBezTo>
                        <a:pt x="2079903" y="-13895"/>
                        <a:pt x="2318772" y="17174"/>
                        <a:pt x="2318772" y="17174"/>
                      </a:cubicBezTo>
                    </a:path>
                  </a:pathLst>
                </a:custGeom>
                <a:ln>
                  <a:solidFill>
                    <a:srgbClr val="0000FF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 sz="1600"/>
                </a:p>
              </p:txBody>
            </p:sp>
          </p:grpSp>
        </p:grpSp>
        <p:grpSp>
          <p:nvGrpSpPr>
            <p:cNvPr id="2" name="群組 1"/>
            <p:cNvGrpSpPr/>
            <p:nvPr/>
          </p:nvGrpSpPr>
          <p:grpSpPr>
            <a:xfrm>
              <a:off x="5202760" y="2031553"/>
              <a:ext cx="2840948" cy="2693453"/>
              <a:chOff x="5285847" y="1514827"/>
              <a:chExt cx="3066824" cy="2907603"/>
            </a:xfrm>
          </p:grpSpPr>
          <p:pic>
            <p:nvPicPr>
              <p:cNvPr id="46" name="圖片 45" descr="5fyw_all.png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035" r="9558"/>
              <a:stretch/>
            </p:blipFill>
            <p:spPr>
              <a:xfrm>
                <a:off x="5285847" y="1868111"/>
                <a:ext cx="2086516" cy="2105358"/>
              </a:xfrm>
              <a:prstGeom prst="rect">
                <a:avLst/>
              </a:prstGeom>
            </p:spPr>
          </p:pic>
          <p:sp>
            <p:nvSpPr>
              <p:cNvPr id="48" name="文字方塊 47"/>
              <p:cNvSpPr txBox="1"/>
              <p:nvPr/>
            </p:nvSpPr>
            <p:spPr>
              <a:xfrm>
                <a:off x="6186052" y="1514827"/>
                <a:ext cx="519428" cy="4983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zh-TW" sz="2400" dirty="0"/>
                  <a:t>IIF</a:t>
                </a:r>
              </a:p>
            </p:txBody>
          </p:sp>
          <p:sp>
            <p:nvSpPr>
              <p:cNvPr id="50" name="文字方塊 49"/>
              <p:cNvSpPr txBox="1"/>
              <p:nvPr/>
            </p:nvSpPr>
            <p:spPr>
              <a:xfrm>
                <a:off x="6640386" y="3370216"/>
                <a:ext cx="419115" cy="3654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zh-TW" sz="1600" dirty="0"/>
                  <a:t>IIE</a:t>
                </a:r>
              </a:p>
            </p:txBody>
          </p:sp>
          <p:sp>
            <p:nvSpPr>
              <p:cNvPr id="51" name="文字方塊 50"/>
              <p:cNvSpPr txBox="1"/>
              <p:nvPr/>
            </p:nvSpPr>
            <p:spPr>
              <a:xfrm>
                <a:off x="6566779" y="2140034"/>
                <a:ext cx="431446" cy="3654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zh-TW" sz="1600" dirty="0"/>
                  <a:t>IIB</a:t>
                </a:r>
              </a:p>
            </p:txBody>
          </p:sp>
          <p:sp>
            <p:nvSpPr>
              <p:cNvPr id="52" name="文字方塊 51"/>
              <p:cNvSpPr txBox="1"/>
              <p:nvPr/>
            </p:nvSpPr>
            <p:spPr>
              <a:xfrm>
                <a:off x="7191603" y="3213547"/>
                <a:ext cx="499339" cy="3322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zh-TW" sz="1400" dirty="0"/>
                  <a:t>TBP</a:t>
                </a:r>
              </a:p>
            </p:txBody>
          </p:sp>
          <p:sp>
            <p:nvSpPr>
              <p:cNvPr id="53" name="文字方塊 52"/>
              <p:cNvSpPr txBox="1"/>
              <p:nvPr/>
            </p:nvSpPr>
            <p:spPr>
              <a:xfrm>
                <a:off x="7312527" y="3748290"/>
                <a:ext cx="1030141" cy="3322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TW" sz="1400" u="sng" dirty="0"/>
                  <a:t>PDB:5FYW</a:t>
                </a:r>
                <a:endParaRPr kumimoji="1" lang="zh-TW" altLang="en-US" sz="1400" u="sng" dirty="0"/>
              </a:p>
            </p:txBody>
          </p:sp>
          <p:sp>
            <p:nvSpPr>
              <p:cNvPr id="6" name="矩形 5"/>
              <p:cNvSpPr/>
              <p:nvPr/>
            </p:nvSpPr>
            <p:spPr>
              <a:xfrm>
                <a:off x="5945250" y="4023733"/>
                <a:ext cx="2407421" cy="3986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TW" dirty="0" smtClean="0"/>
                  <a:t>By P</a:t>
                </a:r>
                <a:r>
                  <a:rPr lang="en-US" altLang="zh-TW" dirty="0"/>
                  <a:t>. C</a:t>
                </a:r>
                <a:r>
                  <a:rPr lang="en-US" altLang="zh-TW" dirty="0" smtClean="0"/>
                  <a:t>ramer’s group</a:t>
                </a:r>
                <a:endParaRPr lang="zh-TW" altLang="en-US" dirty="0"/>
              </a:p>
            </p:txBody>
          </p:sp>
        </p:grpSp>
        <p:sp>
          <p:nvSpPr>
            <p:cNvPr id="5" name="向下箭號 4"/>
            <p:cNvSpPr/>
            <p:nvPr/>
          </p:nvSpPr>
          <p:spPr>
            <a:xfrm rot="14918569">
              <a:off x="4695849" y="3147450"/>
              <a:ext cx="360457" cy="746567"/>
            </a:xfrm>
            <a:prstGeom prst="downArrow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4" name="向下箭號 53"/>
            <p:cNvSpPr/>
            <p:nvPr/>
          </p:nvSpPr>
          <p:spPr>
            <a:xfrm rot="16200000">
              <a:off x="5747749" y="5413041"/>
              <a:ext cx="360457" cy="967926"/>
            </a:xfrm>
            <a:prstGeom prst="downArrow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6593251" y="5120540"/>
              <a:ext cx="1446313" cy="144631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4800" dirty="0">
                  <a:solidFill>
                    <a:schemeClr val="tx1"/>
                  </a:solidFill>
                </a:rPr>
                <a:t>?</a:t>
              </a:r>
              <a:endParaRPr lang="zh-TW" altLang="en-US" sz="4800" dirty="0">
                <a:solidFill>
                  <a:schemeClr val="tx1"/>
                </a:solidFill>
              </a:endParaRPr>
            </a:p>
          </p:txBody>
        </p:sp>
        <p:sp>
          <p:nvSpPr>
            <p:cNvPr id="7" name="文字方塊 6"/>
            <p:cNvSpPr txBox="1"/>
            <p:nvPr/>
          </p:nvSpPr>
          <p:spPr>
            <a:xfrm>
              <a:off x="5326183" y="5236404"/>
              <a:ext cx="11347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With TFIIF</a:t>
              </a:r>
              <a:endParaRPr lang="zh-TW" altLang="en-US" dirty="0"/>
            </a:p>
          </p:txBody>
        </p:sp>
        <p:grpSp>
          <p:nvGrpSpPr>
            <p:cNvPr id="9" name="群組 8"/>
            <p:cNvGrpSpPr/>
            <p:nvPr/>
          </p:nvGrpSpPr>
          <p:grpSpPr>
            <a:xfrm>
              <a:off x="3874853" y="5473652"/>
              <a:ext cx="1443296" cy="1148870"/>
              <a:chOff x="2435418" y="4613825"/>
              <a:chExt cx="2487980" cy="1980443"/>
            </a:xfrm>
          </p:grpSpPr>
          <p:grpSp>
            <p:nvGrpSpPr>
              <p:cNvPr id="43" name="群組 42"/>
              <p:cNvGrpSpPr/>
              <p:nvPr/>
            </p:nvGrpSpPr>
            <p:grpSpPr>
              <a:xfrm flipH="1">
                <a:off x="2802460" y="4990588"/>
                <a:ext cx="1607123" cy="1603680"/>
                <a:chOff x="6870661" y="1203015"/>
                <a:chExt cx="1607123" cy="1603680"/>
              </a:xfrm>
            </p:grpSpPr>
            <p:sp>
              <p:nvSpPr>
                <p:cNvPr id="55" name="不規則四邊形 48"/>
                <p:cNvSpPr/>
                <p:nvPr/>
              </p:nvSpPr>
              <p:spPr>
                <a:xfrm rot="20970147">
                  <a:off x="7312849" y="2316966"/>
                  <a:ext cx="536849" cy="489729"/>
                </a:xfrm>
                <a:prstGeom prst="trapezoid">
                  <a:avLst>
                    <a:gd name="adj" fmla="val 28710"/>
                  </a:avLst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/>
                </a:p>
              </p:txBody>
            </p:sp>
            <p:sp>
              <p:nvSpPr>
                <p:cNvPr id="56" name="橢圓 55"/>
                <p:cNvSpPr/>
                <p:nvPr/>
              </p:nvSpPr>
              <p:spPr>
                <a:xfrm rot="21401502">
                  <a:off x="6952255" y="1507424"/>
                  <a:ext cx="1525529" cy="880883"/>
                </a:xfrm>
                <a:prstGeom prst="ellipse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/>
                </a:p>
              </p:txBody>
            </p:sp>
            <p:sp>
              <p:nvSpPr>
                <p:cNvPr id="57" name="橢圓 56"/>
                <p:cNvSpPr/>
                <p:nvPr/>
              </p:nvSpPr>
              <p:spPr>
                <a:xfrm rot="20574569">
                  <a:off x="6870661" y="1203015"/>
                  <a:ext cx="1525529" cy="880883"/>
                </a:xfrm>
                <a:prstGeom prst="ellipse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/>
                </a:p>
              </p:txBody>
            </p:sp>
          </p:grpSp>
          <p:grpSp>
            <p:nvGrpSpPr>
              <p:cNvPr id="58" name="群組 57"/>
              <p:cNvGrpSpPr/>
              <p:nvPr/>
            </p:nvGrpSpPr>
            <p:grpSpPr>
              <a:xfrm rot="10800000">
                <a:off x="2435418" y="5457653"/>
                <a:ext cx="2487980" cy="713451"/>
                <a:chOff x="6239460" y="1391860"/>
                <a:chExt cx="2487980" cy="713451"/>
              </a:xfrm>
            </p:grpSpPr>
            <p:grpSp>
              <p:nvGrpSpPr>
                <p:cNvPr id="59" name="群組 58"/>
                <p:cNvGrpSpPr/>
                <p:nvPr/>
              </p:nvGrpSpPr>
              <p:grpSpPr>
                <a:xfrm>
                  <a:off x="7275493" y="1453837"/>
                  <a:ext cx="1451947" cy="651474"/>
                  <a:chOff x="1662124" y="4574899"/>
                  <a:chExt cx="3034913" cy="1361736"/>
                </a:xfrm>
              </p:grpSpPr>
              <p:sp>
                <p:nvSpPr>
                  <p:cNvPr id="61" name="手繪多邊形 60"/>
                  <p:cNvSpPr/>
                  <p:nvPr/>
                </p:nvSpPr>
                <p:spPr>
                  <a:xfrm>
                    <a:off x="1662124" y="4574899"/>
                    <a:ext cx="2989268" cy="1361736"/>
                  </a:xfrm>
                  <a:custGeom>
                    <a:avLst/>
                    <a:gdLst>
                      <a:gd name="connsiteX0" fmla="*/ 547223 w 2989268"/>
                      <a:gd name="connsiteY0" fmla="*/ 0 h 1361736"/>
                      <a:gd name="connsiteX1" fmla="*/ 7934 w 2989268"/>
                      <a:gd name="connsiteY1" fmla="*/ 1200259 h 1361736"/>
                      <a:gd name="connsiteX2" fmla="*/ 912548 w 2989268"/>
                      <a:gd name="connsiteY2" fmla="*/ 1322024 h 1361736"/>
                      <a:gd name="connsiteX3" fmla="*/ 1573613 w 2989268"/>
                      <a:gd name="connsiteY3" fmla="*/ 939333 h 1361736"/>
                      <a:gd name="connsiteX4" fmla="*/ 2321659 w 2989268"/>
                      <a:gd name="connsiteY4" fmla="*/ 1217654 h 1361736"/>
                      <a:gd name="connsiteX5" fmla="*/ 2930534 w 2989268"/>
                      <a:gd name="connsiteY5" fmla="*/ 887148 h 1361736"/>
                      <a:gd name="connsiteX6" fmla="*/ 2965327 w 2989268"/>
                      <a:gd name="connsiteY6" fmla="*/ 852358 h 13617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989268" h="1361736">
                        <a:moveTo>
                          <a:pt x="547223" y="0"/>
                        </a:moveTo>
                        <a:cubicBezTo>
                          <a:pt x="247134" y="489961"/>
                          <a:pt x="-52954" y="979922"/>
                          <a:pt x="7934" y="1200259"/>
                        </a:cubicBezTo>
                        <a:cubicBezTo>
                          <a:pt x="68821" y="1420596"/>
                          <a:pt x="651602" y="1365512"/>
                          <a:pt x="912548" y="1322024"/>
                        </a:cubicBezTo>
                        <a:cubicBezTo>
                          <a:pt x="1173495" y="1278536"/>
                          <a:pt x="1338761" y="956728"/>
                          <a:pt x="1573613" y="939333"/>
                        </a:cubicBezTo>
                        <a:cubicBezTo>
                          <a:pt x="1808465" y="921938"/>
                          <a:pt x="2095506" y="1226351"/>
                          <a:pt x="2321659" y="1217654"/>
                        </a:cubicBezTo>
                        <a:cubicBezTo>
                          <a:pt x="2547812" y="1208957"/>
                          <a:pt x="2823256" y="948031"/>
                          <a:pt x="2930534" y="887148"/>
                        </a:cubicBezTo>
                        <a:cubicBezTo>
                          <a:pt x="3037812" y="826265"/>
                          <a:pt x="2965327" y="852358"/>
                          <a:pt x="2965327" y="852358"/>
                        </a:cubicBezTo>
                      </a:path>
                    </a:pathLst>
                  </a:custGeom>
                  <a:ln w="25400">
                    <a:solidFill>
                      <a:srgbClr val="0D73FF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TW" altLang="en-US"/>
                  </a:p>
                </p:txBody>
              </p:sp>
              <p:sp>
                <p:nvSpPr>
                  <p:cNvPr id="62" name="手繪多邊形 61"/>
                  <p:cNvSpPr/>
                  <p:nvPr/>
                </p:nvSpPr>
                <p:spPr>
                  <a:xfrm>
                    <a:off x="2578580" y="5288096"/>
                    <a:ext cx="2118457" cy="612944"/>
                  </a:xfrm>
                  <a:custGeom>
                    <a:avLst/>
                    <a:gdLst>
                      <a:gd name="connsiteX0" fmla="*/ 83074 w 2118457"/>
                      <a:gd name="connsiteY0" fmla="*/ 0 h 612944"/>
                      <a:gd name="connsiteX1" fmla="*/ 48281 w 2118457"/>
                      <a:gd name="connsiteY1" fmla="*/ 347901 h 612944"/>
                      <a:gd name="connsiteX2" fmla="*/ 657157 w 2118457"/>
                      <a:gd name="connsiteY2" fmla="*/ 608827 h 612944"/>
                      <a:gd name="connsiteX3" fmla="*/ 1318221 w 2118457"/>
                      <a:gd name="connsiteY3" fmla="*/ 139161 h 612944"/>
                      <a:gd name="connsiteX4" fmla="*/ 2118457 w 2118457"/>
                      <a:gd name="connsiteY4" fmla="*/ 452272 h 612944"/>
                      <a:gd name="connsiteX5" fmla="*/ 2118457 w 2118457"/>
                      <a:gd name="connsiteY5" fmla="*/ 452272 h 6129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118457" h="612944">
                        <a:moveTo>
                          <a:pt x="83074" y="0"/>
                        </a:moveTo>
                        <a:cubicBezTo>
                          <a:pt x="17837" y="123215"/>
                          <a:pt x="-47399" y="246430"/>
                          <a:pt x="48281" y="347901"/>
                        </a:cubicBezTo>
                        <a:cubicBezTo>
                          <a:pt x="143961" y="449372"/>
                          <a:pt x="445500" y="643617"/>
                          <a:pt x="657157" y="608827"/>
                        </a:cubicBezTo>
                        <a:cubicBezTo>
                          <a:pt x="868814" y="574037"/>
                          <a:pt x="1074671" y="165254"/>
                          <a:pt x="1318221" y="139161"/>
                        </a:cubicBezTo>
                        <a:cubicBezTo>
                          <a:pt x="1561771" y="113069"/>
                          <a:pt x="2118457" y="452272"/>
                          <a:pt x="2118457" y="452272"/>
                        </a:cubicBezTo>
                        <a:lnTo>
                          <a:pt x="2118457" y="452272"/>
                        </a:lnTo>
                      </a:path>
                    </a:pathLst>
                  </a:custGeom>
                  <a:ln w="25400">
                    <a:solidFill>
                      <a:srgbClr val="000090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TW" altLang="en-US"/>
                  </a:p>
                </p:txBody>
              </p:sp>
            </p:grpSp>
            <p:sp>
              <p:nvSpPr>
                <p:cNvPr id="60" name="手繪多邊形 59"/>
                <p:cNvSpPr/>
                <p:nvPr/>
              </p:nvSpPr>
              <p:spPr>
                <a:xfrm>
                  <a:off x="6239460" y="1391860"/>
                  <a:ext cx="1249554" cy="550347"/>
                </a:xfrm>
                <a:custGeom>
                  <a:avLst/>
                  <a:gdLst>
                    <a:gd name="connsiteX0" fmla="*/ 0 w 628009"/>
                    <a:gd name="connsiteY0" fmla="*/ 98512 h 276597"/>
                    <a:gd name="connsiteX1" fmla="*/ 178077 w 628009"/>
                    <a:gd name="connsiteY1" fmla="*/ 97 h 276597"/>
                    <a:gd name="connsiteX2" fmla="*/ 412388 w 628009"/>
                    <a:gd name="connsiteY2" fmla="*/ 79767 h 276597"/>
                    <a:gd name="connsiteX3" fmla="*/ 543602 w 628009"/>
                    <a:gd name="connsiteY3" fmla="*/ 61021 h 276597"/>
                    <a:gd name="connsiteX4" fmla="*/ 627954 w 628009"/>
                    <a:gd name="connsiteY4" fmla="*/ 140690 h 276597"/>
                    <a:gd name="connsiteX5" fmla="*/ 557661 w 628009"/>
                    <a:gd name="connsiteY5" fmla="*/ 276597 h 276597"/>
                    <a:gd name="connsiteX6" fmla="*/ 557661 w 628009"/>
                    <a:gd name="connsiteY6" fmla="*/ 276597 h 276597"/>
                    <a:gd name="connsiteX7" fmla="*/ 557661 w 628009"/>
                    <a:gd name="connsiteY7" fmla="*/ 276597 h 2765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28009" h="276597">
                      <a:moveTo>
                        <a:pt x="0" y="98512"/>
                      </a:moveTo>
                      <a:cubicBezTo>
                        <a:pt x="54673" y="50866"/>
                        <a:pt x="109346" y="3221"/>
                        <a:pt x="178077" y="97"/>
                      </a:cubicBezTo>
                      <a:cubicBezTo>
                        <a:pt x="246808" y="-3027"/>
                        <a:pt x="351467" y="69613"/>
                        <a:pt x="412388" y="79767"/>
                      </a:cubicBezTo>
                      <a:cubicBezTo>
                        <a:pt x="473309" y="89921"/>
                        <a:pt x="507674" y="50867"/>
                        <a:pt x="543602" y="61021"/>
                      </a:cubicBezTo>
                      <a:cubicBezTo>
                        <a:pt x="579530" y="71175"/>
                        <a:pt x="625611" y="104761"/>
                        <a:pt x="627954" y="140690"/>
                      </a:cubicBezTo>
                      <a:cubicBezTo>
                        <a:pt x="630297" y="176619"/>
                        <a:pt x="557661" y="276597"/>
                        <a:pt x="557661" y="276597"/>
                      </a:cubicBezTo>
                      <a:lnTo>
                        <a:pt x="557661" y="276597"/>
                      </a:lnTo>
                      <a:lnTo>
                        <a:pt x="557661" y="276597"/>
                      </a:lnTo>
                    </a:path>
                  </a:pathLst>
                </a:custGeom>
                <a:ln>
                  <a:solidFill>
                    <a:srgbClr val="FF00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/>
                </a:p>
              </p:txBody>
            </p:sp>
          </p:grpSp>
          <p:sp>
            <p:nvSpPr>
              <p:cNvPr id="66" name="橢圓 65"/>
              <p:cNvSpPr/>
              <p:nvPr/>
            </p:nvSpPr>
            <p:spPr>
              <a:xfrm rot="1599339">
                <a:off x="2820802" y="4613825"/>
                <a:ext cx="448293" cy="733790"/>
              </a:xfrm>
              <a:prstGeom prst="ellipse">
                <a:avLst/>
              </a:prstGeom>
              <a:noFill/>
              <a:ln w="38100">
                <a:solidFill>
                  <a:schemeClr val="accent3">
                    <a:lumMod val="75000"/>
                  </a:schemeClr>
                </a:solidFill>
                <a:prstDash val="sysDot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1400" dirty="0"/>
              </a:p>
            </p:txBody>
          </p:sp>
        </p:grpSp>
        <p:grpSp>
          <p:nvGrpSpPr>
            <p:cNvPr id="47" name="群組 46"/>
            <p:cNvGrpSpPr/>
            <p:nvPr/>
          </p:nvGrpSpPr>
          <p:grpSpPr>
            <a:xfrm>
              <a:off x="3334013" y="3370807"/>
              <a:ext cx="1041863" cy="972803"/>
              <a:chOff x="4671326" y="64053"/>
              <a:chExt cx="3080583" cy="2876388"/>
            </a:xfrm>
          </p:grpSpPr>
          <p:sp>
            <p:nvSpPr>
              <p:cNvPr id="49" name="不規則四邊形 48"/>
              <p:cNvSpPr/>
              <p:nvPr/>
            </p:nvSpPr>
            <p:spPr>
              <a:xfrm rot="629853" flipH="1">
                <a:off x="6253487" y="2190908"/>
                <a:ext cx="821650" cy="749533"/>
              </a:xfrm>
              <a:prstGeom prst="trapezoid">
                <a:avLst>
                  <a:gd name="adj" fmla="val 28710"/>
                </a:avLst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1400" dirty="0"/>
              </a:p>
            </p:txBody>
          </p:sp>
          <p:sp>
            <p:nvSpPr>
              <p:cNvPr id="63" name="橢圓 62"/>
              <p:cNvSpPr/>
              <p:nvPr/>
            </p:nvSpPr>
            <p:spPr>
              <a:xfrm rot="198498" flipH="1">
                <a:off x="5292197" y="951899"/>
                <a:ext cx="2334830" cy="1348196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1400"/>
              </a:p>
            </p:txBody>
          </p:sp>
          <p:sp>
            <p:nvSpPr>
              <p:cNvPr id="65" name="橢圓 64"/>
              <p:cNvSpPr/>
              <p:nvPr/>
            </p:nvSpPr>
            <p:spPr>
              <a:xfrm rot="1025431" flipH="1">
                <a:off x="5417079" y="485999"/>
                <a:ext cx="2334830" cy="1348196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1400" dirty="0"/>
              </a:p>
            </p:txBody>
          </p:sp>
          <p:sp>
            <p:nvSpPr>
              <p:cNvPr id="67" name="手繪多邊形 66"/>
              <p:cNvSpPr/>
              <p:nvPr/>
            </p:nvSpPr>
            <p:spPr>
              <a:xfrm flipH="1" flipV="1">
                <a:off x="4683669" y="1222273"/>
                <a:ext cx="1551169" cy="448808"/>
              </a:xfrm>
              <a:custGeom>
                <a:avLst/>
                <a:gdLst>
                  <a:gd name="connsiteX0" fmla="*/ 83074 w 2118457"/>
                  <a:gd name="connsiteY0" fmla="*/ 0 h 612944"/>
                  <a:gd name="connsiteX1" fmla="*/ 48281 w 2118457"/>
                  <a:gd name="connsiteY1" fmla="*/ 347901 h 612944"/>
                  <a:gd name="connsiteX2" fmla="*/ 657157 w 2118457"/>
                  <a:gd name="connsiteY2" fmla="*/ 608827 h 612944"/>
                  <a:gd name="connsiteX3" fmla="*/ 1318221 w 2118457"/>
                  <a:gd name="connsiteY3" fmla="*/ 139161 h 612944"/>
                  <a:gd name="connsiteX4" fmla="*/ 2118457 w 2118457"/>
                  <a:gd name="connsiteY4" fmla="*/ 452272 h 612944"/>
                  <a:gd name="connsiteX5" fmla="*/ 2118457 w 2118457"/>
                  <a:gd name="connsiteY5" fmla="*/ 452272 h 612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18457" h="612944">
                    <a:moveTo>
                      <a:pt x="83074" y="0"/>
                    </a:moveTo>
                    <a:cubicBezTo>
                      <a:pt x="17837" y="123215"/>
                      <a:pt x="-47399" y="246430"/>
                      <a:pt x="48281" y="347901"/>
                    </a:cubicBezTo>
                    <a:cubicBezTo>
                      <a:pt x="143961" y="449372"/>
                      <a:pt x="445500" y="643617"/>
                      <a:pt x="657157" y="608827"/>
                    </a:cubicBezTo>
                    <a:cubicBezTo>
                      <a:pt x="868814" y="574037"/>
                      <a:pt x="1074671" y="165254"/>
                      <a:pt x="1318221" y="139161"/>
                    </a:cubicBezTo>
                    <a:cubicBezTo>
                      <a:pt x="1561771" y="113069"/>
                      <a:pt x="2118457" y="452272"/>
                      <a:pt x="2118457" y="452272"/>
                    </a:cubicBezTo>
                    <a:lnTo>
                      <a:pt x="2118457" y="452272"/>
                    </a:lnTo>
                  </a:path>
                </a:pathLst>
              </a:custGeom>
              <a:ln w="25400">
                <a:solidFill>
                  <a:srgbClr val="00009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1400"/>
              </a:p>
            </p:txBody>
          </p:sp>
          <p:sp>
            <p:nvSpPr>
              <p:cNvPr id="68" name="手繪多邊形 67"/>
              <p:cNvSpPr/>
              <p:nvPr/>
            </p:nvSpPr>
            <p:spPr>
              <a:xfrm>
                <a:off x="4671326" y="1213187"/>
                <a:ext cx="2227196" cy="1042932"/>
              </a:xfrm>
              <a:custGeom>
                <a:avLst/>
                <a:gdLst>
                  <a:gd name="connsiteX0" fmla="*/ 0 w 4222374"/>
                  <a:gd name="connsiteY0" fmla="*/ 724416 h 1977216"/>
                  <a:gd name="connsiteX1" fmla="*/ 967642 w 4222374"/>
                  <a:gd name="connsiteY1" fmla="*/ 197376 h 1977216"/>
                  <a:gd name="connsiteX2" fmla="*/ 1900725 w 4222374"/>
                  <a:gd name="connsiteY2" fmla="*/ 663936 h 1977216"/>
                  <a:gd name="connsiteX3" fmla="*/ 2790610 w 4222374"/>
                  <a:gd name="connsiteY3" fmla="*/ 67776 h 1977216"/>
                  <a:gd name="connsiteX4" fmla="*/ 4103838 w 4222374"/>
                  <a:gd name="connsiteY4" fmla="*/ 85056 h 1977216"/>
                  <a:gd name="connsiteX5" fmla="*/ 4112478 w 4222374"/>
                  <a:gd name="connsiteY5" fmla="*/ 707136 h 1977216"/>
                  <a:gd name="connsiteX6" fmla="*/ 3680495 w 4222374"/>
                  <a:gd name="connsiteY6" fmla="*/ 1234176 h 1977216"/>
                  <a:gd name="connsiteX7" fmla="*/ 3775531 w 4222374"/>
                  <a:gd name="connsiteY7" fmla="*/ 1977216 h 19772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222374" h="1977216">
                    <a:moveTo>
                      <a:pt x="0" y="724416"/>
                    </a:moveTo>
                    <a:cubicBezTo>
                      <a:pt x="325427" y="465936"/>
                      <a:pt x="650855" y="207456"/>
                      <a:pt x="967642" y="197376"/>
                    </a:cubicBezTo>
                    <a:cubicBezTo>
                      <a:pt x="1284429" y="187296"/>
                      <a:pt x="1596897" y="685536"/>
                      <a:pt x="1900725" y="663936"/>
                    </a:cubicBezTo>
                    <a:cubicBezTo>
                      <a:pt x="2204553" y="642336"/>
                      <a:pt x="2423424" y="164256"/>
                      <a:pt x="2790610" y="67776"/>
                    </a:cubicBezTo>
                    <a:cubicBezTo>
                      <a:pt x="3157796" y="-28704"/>
                      <a:pt x="3883527" y="-21504"/>
                      <a:pt x="4103838" y="85056"/>
                    </a:cubicBezTo>
                    <a:cubicBezTo>
                      <a:pt x="4324149" y="191616"/>
                      <a:pt x="4183035" y="515616"/>
                      <a:pt x="4112478" y="707136"/>
                    </a:cubicBezTo>
                    <a:cubicBezTo>
                      <a:pt x="4041921" y="898656"/>
                      <a:pt x="3736653" y="1022496"/>
                      <a:pt x="3680495" y="1234176"/>
                    </a:cubicBezTo>
                    <a:cubicBezTo>
                      <a:pt x="3624337" y="1445856"/>
                      <a:pt x="3775531" y="1977216"/>
                      <a:pt x="3775531" y="1977216"/>
                    </a:cubicBezTo>
                  </a:path>
                </a:pathLst>
              </a:custGeom>
              <a:ln w="25400">
                <a:solidFill>
                  <a:srgbClr val="0D73FF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1400"/>
              </a:p>
            </p:txBody>
          </p:sp>
          <p:sp>
            <p:nvSpPr>
              <p:cNvPr id="70" name="手繪多邊形 69"/>
              <p:cNvSpPr/>
              <p:nvPr/>
            </p:nvSpPr>
            <p:spPr>
              <a:xfrm>
                <a:off x="6512545" y="1923764"/>
                <a:ext cx="283296" cy="256101"/>
              </a:xfrm>
              <a:custGeom>
                <a:avLst/>
                <a:gdLst>
                  <a:gd name="connsiteX0" fmla="*/ 537080 w 537080"/>
                  <a:gd name="connsiteY0" fmla="*/ 485522 h 485522"/>
                  <a:gd name="connsiteX1" fmla="*/ 51516 w 537080"/>
                  <a:gd name="connsiteY1" fmla="*/ 261435 h 485522"/>
                  <a:gd name="connsiteX2" fmla="*/ 14165 w 537080"/>
                  <a:gd name="connsiteY2" fmla="*/ 0 h 4855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37080" h="485522">
                    <a:moveTo>
                      <a:pt x="537080" y="485522"/>
                    </a:moveTo>
                    <a:cubicBezTo>
                      <a:pt x="337874" y="413938"/>
                      <a:pt x="138668" y="342355"/>
                      <a:pt x="51516" y="261435"/>
                    </a:cubicBezTo>
                    <a:cubicBezTo>
                      <a:pt x="-35636" y="180515"/>
                      <a:pt x="14165" y="0"/>
                      <a:pt x="14165" y="0"/>
                    </a:cubicBezTo>
                  </a:path>
                </a:pathLst>
              </a:custGeom>
              <a:ln w="25400">
                <a:solidFill>
                  <a:srgbClr val="00009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1400"/>
              </a:p>
            </p:txBody>
          </p:sp>
          <p:sp>
            <p:nvSpPr>
              <p:cNvPr id="71" name="橢圓 70"/>
              <p:cNvSpPr/>
              <p:nvPr/>
            </p:nvSpPr>
            <p:spPr>
              <a:xfrm>
                <a:off x="5044182" y="1828513"/>
                <a:ext cx="902912" cy="642512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1400"/>
              </a:p>
            </p:txBody>
          </p:sp>
          <p:sp>
            <p:nvSpPr>
              <p:cNvPr id="84" name="橢圓 83"/>
              <p:cNvSpPr/>
              <p:nvPr/>
            </p:nvSpPr>
            <p:spPr>
              <a:xfrm rot="1599339">
                <a:off x="5334260" y="64053"/>
                <a:ext cx="652818" cy="1068569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1400" dirty="0"/>
              </a:p>
            </p:txBody>
          </p:sp>
          <p:sp>
            <p:nvSpPr>
              <p:cNvPr id="86" name="手繪多邊形 85"/>
              <p:cNvSpPr/>
              <p:nvPr/>
            </p:nvSpPr>
            <p:spPr>
              <a:xfrm>
                <a:off x="6111748" y="1656217"/>
                <a:ext cx="405434" cy="269852"/>
              </a:xfrm>
              <a:custGeom>
                <a:avLst/>
                <a:gdLst>
                  <a:gd name="connsiteX0" fmla="*/ 138917 w 809227"/>
                  <a:gd name="connsiteY0" fmla="*/ 0 h 511593"/>
                  <a:gd name="connsiteX1" fmla="*/ 33079 w 809227"/>
                  <a:gd name="connsiteY1" fmla="*/ 335182 h 511593"/>
                  <a:gd name="connsiteX2" fmla="*/ 650469 w 809227"/>
                  <a:gd name="connsiteY2" fmla="*/ 388105 h 511593"/>
                  <a:gd name="connsiteX3" fmla="*/ 809227 w 809227"/>
                  <a:gd name="connsiteY3" fmla="*/ 511593 h 511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9227" h="511593">
                    <a:moveTo>
                      <a:pt x="138917" y="0"/>
                    </a:moveTo>
                    <a:cubicBezTo>
                      <a:pt x="43368" y="135249"/>
                      <a:pt x="-52180" y="270498"/>
                      <a:pt x="33079" y="335182"/>
                    </a:cubicBezTo>
                    <a:cubicBezTo>
                      <a:pt x="118338" y="399866"/>
                      <a:pt x="521111" y="358703"/>
                      <a:pt x="650469" y="388105"/>
                    </a:cubicBezTo>
                    <a:cubicBezTo>
                      <a:pt x="779827" y="417507"/>
                      <a:pt x="809227" y="511593"/>
                      <a:pt x="809227" y="511593"/>
                    </a:cubicBezTo>
                  </a:path>
                </a:pathLst>
              </a:custGeom>
              <a:ln w="25400">
                <a:solidFill>
                  <a:srgbClr val="000090">
                    <a:alpha val="70000"/>
                  </a:srgbClr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1400"/>
              </a:p>
            </p:txBody>
          </p:sp>
          <p:sp>
            <p:nvSpPr>
              <p:cNvPr id="72" name="橢圓 71"/>
              <p:cNvSpPr/>
              <p:nvPr/>
            </p:nvSpPr>
            <p:spPr>
              <a:xfrm>
                <a:off x="5868852" y="1604991"/>
                <a:ext cx="1522949" cy="780648"/>
              </a:xfrm>
              <a:prstGeom prst="ellipse">
                <a:avLst/>
              </a:prstGeom>
              <a:solidFill>
                <a:schemeClr val="accent3">
                  <a:lumMod val="75000"/>
                  <a:alpha val="6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1400"/>
              </a:p>
            </p:txBody>
          </p:sp>
        </p:grpSp>
      </p:grpSp>
      <p:sp>
        <p:nvSpPr>
          <p:cNvPr id="10" name="文字方塊 9"/>
          <p:cNvSpPr txBox="1"/>
          <p:nvPr/>
        </p:nvSpPr>
        <p:spPr>
          <a:xfrm>
            <a:off x="375289" y="614654"/>
            <a:ext cx="6938459" cy="1754316"/>
          </a:xfrm>
          <a:prstGeom prst="rect">
            <a:avLst/>
          </a:prstGeom>
          <a:noFill/>
        </p:spPr>
        <p:txBody>
          <a:bodyPr wrap="square" lIns="91429" tIns="45715" rIns="91429" bIns="45715" rtlCol="0">
            <a:spAutoFit/>
          </a:bodyPr>
          <a:lstStyle/>
          <a:p>
            <a:pPr marL="285716" indent="-285716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400" dirty="0"/>
              <a:t>Elongation is the major process for transcription.</a:t>
            </a:r>
          </a:p>
          <a:p>
            <a:pPr marL="285716" indent="-285716">
              <a:buFont typeface="Arial" panose="020B0604020202020204" pitchFamily="34" charset="0"/>
              <a:buChar char="•"/>
            </a:pPr>
            <a:r>
              <a:rPr lang="en-US" altLang="zh-TW" sz="2400" dirty="0"/>
              <a:t>Functional assays indicated the existence of TFIIF.</a:t>
            </a:r>
          </a:p>
          <a:p>
            <a:pPr marL="285716" indent="-285716">
              <a:buFont typeface="Arial" panose="020B0604020202020204" pitchFamily="34" charset="0"/>
              <a:buChar char="•"/>
            </a:pPr>
            <a:r>
              <a:rPr lang="en-US" altLang="zh-TW" sz="2400" dirty="0"/>
              <a:t>There is no structural information to point out the interface between element.</a:t>
            </a:r>
          </a:p>
        </p:txBody>
      </p:sp>
    </p:spTree>
    <p:extLst>
      <p:ext uri="{BB962C8B-B14F-4D97-AF65-F5344CB8AC3E}">
        <p14:creationId xmlns:p14="http://schemas.microsoft.com/office/powerpoint/2010/main" val="11457862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41C5E-CC09-BF46-96EE-CC5C2197FE1B}" type="slidenum">
              <a:rPr kumimoji="1" lang="zh-TW" altLang="en-US" smtClean="0"/>
              <a:t>11</a:t>
            </a:fld>
            <a:endParaRPr kumimoji="1" lang="zh-TW" altLang="en-US"/>
          </a:p>
        </p:txBody>
      </p:sp>
      <p:sp>
        <p:nvSpPr>
          <p:cNvPr id="3" name="文字方塊 2"/>
          <p:cNvSpPr txBox="1"/>
          <p:nvPr/>
        </p:nvSpPr>
        <p:spPr>
          <a:xfrm>
            <a:off x="1208415" y="3075057"/>
            <a:ext cx="6727150" cy="707876"/>
          </a:xfrm>
          <a:prstGeom prst="rect">
            <a:avLst/>
          </a:prstGeom>
          <a:noFill/>
        </p:spPr>
        <p:txBody>
          <a:bodyPr wrap="none" lIns="91429" tIns="45715" rIns="91429" bIns="45715" rtlCol="0">
            <a:spAutoFit/>
          </a:bodyPr>
          <a:lstStyle/>
          <a:p>
            <a:r>
              <a:rPr kumimoji="1" lang="en-US" altLang="zh-TW" sz="4000" b="1" dirty="0"/>
              <a:t>Cryogenic Electron Microscopy</a:t>
            </a:r>
            <a:endParaRPr kumimoji="1" lang="zh-TW" alt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186312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607462" y="0"/>
            <a:ext cx="5929080" cy="646321"/>
          </a:xfrm>
          <a:prstGeom prst="rect">
            <a:avLst/>
          </a:prstGeom>
        </p:spPr>
        <p:txBody>
          <a:bodyPr wrap="none" lIns="91429" tIns="45715" rIns="91429" bIns="45715">
            <a:spAutoFit/>
          </a:bodyPr>
          <a:lstStyle/>
          <a:p>
            <a:pPr algn="ctr"/>
            <a:r>
              <a:rPr kumimoji="1" lang="en-US" altLang="zh-TW" sz="3600" b="1" dirty="0" err="1"/>
              <a:t>CryoEM</a:t>
            </a:r>
            <a:r>
              <a:rPr kumimoji="1" lang="en-US" altLang="zh-TW" sz="3600" b="1" dirty="0"/>
              <a:t> </a:t>
            </a:r>
            <a:r>
              <a:rPr kumimoji="1" lang="mr-IN" altLang="zh-TW" sz="3600" b="1" dirty="0"/>
              <a:t>–</a:t>
            </a:r>
            <a:r>
              <a:rPr kumimoji="1" lang="en-US" altLang="zh-TW" sz="3600" b="1" dirty="0"/>
              <a:t> Sample preparation</a:t>
            </a:r>
          </a:p>
        </p:txBody>
      </p:sp>
      <p:sp>
        <p:nvSpPr>
          <p:cNvPr id="7" name="矩形 6"/>
          <p:cNvSpPr/>
          <p:nvPr/>
        </p:nvSpPr>
        <p:spPr>
          <a:xfrm>
            <a:off x="1" y="6637297"/>
            <a:ext cx="4198258" cy="246211"/>
          </a:xfrm>
          <a:prstGeom prst="rect">
            <a:avLst/>
          </a:prstGeom>
        </p:spPr>
        <p:txBody>
          <a:bodyPr wrap="square" lIns="91429" tIns="45715" rIns="91429" bIns="45715">
            <a:spAutoFit/>
          </a:bodyPr>
          <a:lstStyle/>
          <a:p>
            <a:r>
              <a:rPr lang="en-US" altLang="zh-TW" sz="1000" dirty="0">
                <a:solidFill>
                  <a:schemeClr val="bg1">
                    <a:lumMod val="50000"/>
                  </a:schemeClr>
                </a:solidFill>
              </a:rPr>
              <a:t>From: Real-time </a:t>
            </a:r>
            <a:r>
              <a:rPr lang="en-US" altLang="zh-TW" sz="1000" dirty="0" err="1">
                <a:solidFill>
                  <a:schemeClr val="bg1">
                    <a:lumMod val="50000"/>
                  </a:schemeClr>
                </a:solidFill>
              </a:rPr>
              <a:t>cryo</a:t>
            </a:r>
            <a:r>
              <a:rPr lang="en-US" altLang="zh-TW" sz="1000" dirty="0">
                <a:solidFill>
                  <a:schemeClr val="bg1">
                    <a:lumMod val="50000"/>
                  </a:schemeClr>
                </a:solidFill>
              </a:rPr>
              <a:t>-electron microscopy data preprocessing with Warp</a:t>
            </a:r>
            <a:endParaRPr lang="zh-TW" altLang="en-US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0" y="755378"/>
            <a:ext cx="6004678" cy="230822"/>
          </a:xfrm>
          <a:prstGeom prst="rect">
            <a:avLst/>
          </a:prstGeom>
        </p:spPr>
        <p:txBody>
          <a:bodyPr wrap="square" lIns="91429" tIns="45715" rIns="91429" bIns="45715">
            <a:spAutoFit/>
          </a:bodyPr>
          <a:lstStyle/>
          <a:p>
            <a:r>
              <a:rPr lang="en-US" altLang="zh-TW" sz="900" dirty="0">
                <a:solidFill>
                  <a:schemeClr val="bg1">
                    <a:lumMod val="50000"/>
                  </a:schemeClr>
                </a:solidFill>
              </a:rPr>
              <a:t>From</a:t>
            </a:r>
            <a:r>
              <a:rPr lang="en-US" altLang="zh-TW" sz="900" dirty="0">
                <a:solidFill>
                  <a:srgbClr val="7F7F7F"/>
                </a:solidFill>
              </a:rPr>
              <a:t>: </a:t>
            </a:r>
            <a:r>
              <a:rPr lang="en-US" altLang="zh-TW" sz="900" dirty="0" err="1">
                <a:solidFill>
                  <a:srgbClr val="7F7F7F"/>
                </a:solidFill>
              </a:rPr>
              <a:t>Cryo</a:t>
            </a:r>
            <a:r>
              <a:rPr lang="en-US" altLang="zh-TW" sz="900" dirty="0">
                <a:solidFill>
                  <a:srgbClr val="7F7F7F"/>
                </a:solidFill>
              </a:rPr>
              <a:t>-EM Grid Preparation of Membrane Protein Samples for Single Particle Analysis</a:t>
            </a:r>
            <a:endParaRPr lang="zh-TW" altLang="en-US" sz="900" dirty="0">
              <a:solidFill>
                <a:srgbClr val="7F7F7F"/>
              </a:solidFill>
            </a:endParaRPr>
          </a:p>
        </p:txBody>
      </p:sp>
      <p:grpSp>
        <p:nvGrpSpPr>
          <p:cNvPr id="3" name="群組 2"/>
          <p:cNvGrpSpPr/>
          <p:nvPr/>
        </p:nvGrpSpPr>
        <p:grpSpPr>
          <a:xfrm>
            <a:off x="126393" y="1189097"/>
            <a:ext cx="1223036" cy="3183094"/>
            <a:chOff x="3177444" y="805286"/>
            <a:chExt cx="904825" cy="2354916"/>
          </a:xfrm>
        </p:grpSpPr>
        <p:pic>
          <p:nvPicPr>
            <p:cNvPr id="12" name="圖片 11"/>
            <p:cNvPicPr>
              <a:picLocks noChangeAspect="1"/>
            </p:cNvPicPr>
            <p:nvPr/>
          </p:nvPicPr>
          <p:blipFill rotWithShape="1">
            <a:blip r:embed="rId3"/>
            <a:srcRect l="31882" r="33599"/>
            <a:stretch/>
          </p:blipFill>
          <p:spPr>
            <a:xfrm>
              <a:off x="3288495" y="805286"/>
              <a:ext cx="793774" cy="2299558"/>
            </a:xfrm>
            <a:prstGeom prst="rect">
              <a:avLst/>
            </a:prstGeom>
          </p:spPr>
        </p:pic>
        <p:sp>
          <p:nvSpPr>
            <p:cNvPr id="13" name="矩形 12"/>
            <p:cNvSpPr/>
            <p:nvPr/>
          </p:nvSpPr>
          <p:spPr>
            <a:xfrm>
              <a:off x="3177444" y="2989428"/>
              <a:ext cx="755217" cy="170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zh-TW" sz="900" dirty="0">
                  <a:solidFill>
                    <a:srgbClr val="7F7F7F"/>
                  </a:solidFill>
                </a:rPr>
                <a:t>From: FEI website</a:t>
              </a:r>
              <a:endParaRPr kumimoji="1" lang="zh-TW" altLang="en-US" sz="900" dirty="0">
                <a:solidFill>
                  <a:srgbClr val="7F7F7F"/>
                </a:solidFill>
              </a:endParaRPr>
            </a:p>
          </p:txBody>
        </p:sp>
      </p:grp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08" r="24871" b="20481"/>
          <a:stretch/>
        </p:blipFill>
        <p:spPr>
          <a:xfrm>
            <a:off x="665724" y="4892519"/>
            <a:ext cx="2128277" cy="1649665"/>
          </a:xfrm>
          <a:prstGeom prst="rect">
            <a:avLst/>
          </a:prstGeom>
        </p:spPr>
      </p:pic>
      <p:grpSp>
        <p:nvGrpSpPr>
          <p:cNvPr id="15" name="群組 14"/>
          <p:cNvGrpSpPr/>
          <p:nvPr/>
        </p:nvGrpSpPr>
        <p:grpSpPr>
          <a:xfrm>
            <a:off x="1607462" y="930640"/>
            <a:ext cx="7451611" cy="4757900"/>
            <a:chOff x="3399316" y="779525"/>
            <a:chExt cx="3792544" cy="2384340"/>
          </a:xfrm>
        </p:grpSpPr>
        <p:pic>
          <p:nvPicPr>
            <p:cNvPr id="10" name="圖片 9"/>
            <p:cNvPicPr>
              <a:picLocks noChangeAspect="1"/>
            </p:cNvPicPr>
            <p:nvPr/>
          </p:nvPicPr>
          <p:blipFill rotWithShape="1">
            <a:blip r:embed="rId5"/>
            <a:srcRect t="32926" b="30032"/>
            <a:stretch/>
          </p:blipFill>
          <p:spPr>
            <a:xfrm>
              <a:off x="3479367" y="781867"/>
              <a:ext cx="3712493" cy="2381998"/>
            </a:xfrm>
            <a:prstGeom prst="rect">
              <a:avLst/>
            </a:prstGeom>
          </p:spPr>
        </p:pic>
        <p:sp>
          <p:nvSpPr>
            <p:cNvPr id="14" name="矩形 13"/>
            <p:cNvSpPr/>
            <p:nvPr/>
          </p:nvSpPr>
          <p:spPr>
            <a:xfrm>
              <a:off x="3399316" y="779525"/>
              <a:ext cx="190081" cy="1943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1" name="投影片編號版面配置區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41C5E-CC09-BF46-96EE-CC5C2197FE1B}" type="slidenum">
              <a:rPr kumimoji="1" lang="zh-TW" altLang="en-US" smtClean="0"/>
              <a:t>12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742940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832458" y="0"/>
            <a:ext cx="7479084" cy="646321"/>
          </a:xfrm>
          <a:prstGeom prst="rect">
            <a:avLst/>
          </a:prstGeom>
        </p:spPr>
        <p:txBody>
          <a:bodyPr wrap="none" lIns="91429" tIns="45715" rIns="91429" bIns="45715">
            <a:spAutoFit/>
          </a:bodyPr>
          <a:lstStyle/>
          <a:p>
            <a:pPr algn="ctr"/>
            <a:r>
              <a:rPr kumimoji="1" lang="en-US" altLang="zh-TW" sz="3600" b="1" dirty="0" err="1"/>
              <a:t>CryoEM</a:t>
            </a:r>
            <a:r>
              <a:rPr kumimoji="1" lang="en-US" altLang="zh-TW" sz="3600" b="1" dirty="0" smtClean="0"/>
              <a:t>-</a:t>
            </a:r>
            <a:r>
              <a:rPr kumimoji="1" lang="en-US" altLang="zh-TW" sz="3600" b="1" dirty="0"/>
              <a:t>-Single Particle Analysis (SPA)</a:t>
            </a:r>
          </a:p>
        </p:txBody>
      </p:sp>
      <p:pic>
        <p:nvPicPr>
          <p:cNvPr id="6" name="圖片 5" descr="螢幕快照 2020-11-10 下午5.49.44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24"/>
          <a:stretch/>
        </p:blipFill>
        <p:spPr>
          <a:xfrm>
            <a:off x="1" y="1406536"/>
            <a:ext cx="9147974" cy="3419459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1" y="4775541"/>
            <a:ext cx="4198258" cy="246211"/>
          </a:xfrm>
          <a:prstGeom prst="rect">
            <a:avLst/>
          </a:prstGeom>
        </p:spPr>
        <p:txBody>
          <a:bodyPr wrap="square" lIns="91429" tIns="45715" rIns="91429" bIns="45715">
            <a:spAutoFit/>
          </a:bodyPr>
          <a:lstStyle/>
          <a:p>
            <a:r>
              <a:rPr lang="en-US" altLang="zh-TW" sz="1000" dirty="0">
                <a:solidFill>
                  <a:schemeClr val="bg1">
                    <a:lumMod val="50000"/>
                  </a:schemeClr>
                </a:solidFill>
              </a:rPr>
              <a:t>From: Real-time </a:t>
            </a:r>
            <a:r>
              <a:rPr lang="en-US" altLang="zh-TW" sz="1000" dirty="0" err="1">
                <a:solidFill>
                  <a:schemeClr val="bg1">
                    <a:lumMod val="50000"/>
                  </a:schemeClr>
                </a:solidFill>
              </a:rPr>
              <a:t>cryo</a:t>
            </a:r>
            <a:r>
              <a:rPr lang="en-US" altLang="zh-TW" sz="1000" dirty="0">
                <a:solidFill>
                  <a:schemeClr val="bg1">
                    <a:lumMod val="50000"/>
                  </a:schemeClr>
                </a:solidFill>
              </a:rPr>
              <a:t>-electron microscopy data preprocessing with Warp</a:t>
            </a:r>
            <a:endParaRPr lang="zh-TW" altLang="en-US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16" name="群組 15"/>
          <p:cNvGrpSpPr/>
          <p:nvPr/>
        </p:nvGrpSpPr>
        <p:grpSpPr>
          <a:xfrm>
            <a:off x="5592498" y="4422321"/>
            <a:ext cx="1518261" cy="1185877"/>
            <a:chOff x="1110145" y="5299669"/>
            <a:chExt cx="1518261" cy="1185877"/>
          </a:xfrm>
        </p:grpSpPr>
        <p:grpSp>
          <p:nvGrpSpPr>
            <p:cNvPr id="8" name="群組 7"/>
            <p:cNvGrpSpPr/>
            <p:nvPr/>
          </p:nvGrpSpPr>
          <p:grpSpPr>
            <a:xfrm>
              <a:off x="1110145" y="5299669"/>
              <a:ext cx="1480498" cy="1086521"/>
              <a:chOff x="7482330" y="3220260"/>
              <a:chExt cx="1480498" cy="1086521"/>
            </a:xfrm>
          </p:grpSpPr>
          <p:pic>
            <p:nvPicPr>
              <p:cNvPr id="4" name="圖片 3"/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harpenSoften amount="-5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7482330" y="3220260"/>
                <a:ext cx="1194913" cy="629321"/>
              </a:xfrm>
              <a:prstGeom prst="rect">
                <a:avLst/>
              </a:prstGeom>
            </p:spPr>
          </p:pic>
          <p:pic>
            <p:nvPicPr>
              <p:cNvPr id="17" name="圖片 16"/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sharpenSoften amount="-5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7577525" y="3372660"/>
                <a:ext cx="1194913" cy="629321"/>
              </a:xfrm>
              <a:prstGeom prst="rect">
                <a:avLst/>
              </a:prstGeom>
            </p:spPr>
          </p:pic>
          <p:pic>
            <p:nvPicPr>
              <p:cNvPr id="18" name="圖片 17"/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sharpenSoften amount="-5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7672720" y="3525060"/>
                <a:ext cx="1194913" cy="629321"/>
              </a:xfrm>
              <a:prstGeom prst="rect">
                <a:avLst/>
              </a:prstGeom>
            </p:spPr>
          </p:pic>
          <p:pic>
            <p:nvPicPr>
              <p:cNvPr id="19" name="圖片 18"/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sharpenSoften amount="-5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7767915" y="3677460"/>
                <a:ext cx="1194913" cy="629321"/>
              </a:xfrm>
              <a:prstGeom prst="rect">
                <a:avLst/>
              </a:prstGeom>
            </p:spPr>
          </p:pic>
        </p:grpSp>
        <p:sp>
          <p:nvSpPr>
            <p:cNvPr id="20" name="文字方塊 19"/>
            <p:cNvSpPr txBox="1"/>
            <p:nvPr/>
          </p:nvSpPr>
          <p:spPr>
            <a:xfrm>
              <a:off x="1712771" y="6239325"/>
              <a:ext cx="91563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000" dirty="0">
                  <a:solidFill>
                    <a:schemeClr val="bg1">
                      <a:lumMod val="50000"/>
                    </a:schemeClr>
                  </a:solidFill>
                </a:rPr>
                <a:t>From : </a:t>
              </a:r>
              <a:r>
                <a:rPr lang="en-US" altLang="zh-TW" sz="1000" dirty="0" err="1">
                  <a:solidFill>
                    <a:schemeClr val="bg1">
                      <a:lumMod val="50000"/>
                    </a:schemeClr>
                  </a:solidFill>
                </a:rPr>
                <a:t>nVIDIA</a:t>
              </a:r>
              <a:endParaRPr lang="zh-TW" altLang="en-US" sz="10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11" name="投影片編號版面配置區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41C5E-CC09-BF46-96EE-CC5C2197FE1B}" type="slidenum">
              <a:rPr kumimoji="1" lang="zh-TW" altLang="en-US" smtClean="0"/>
              <a:t>13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946244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916604" y="0"/>
            <a:ext cx="7310793" cy="584765"/>
          </a:xfrm>
          <a:prstGeom prst="rect">
            <a:avLst/>
          </a:prstGeom>
        </p:spPr>
        <p:txBody>
          <a:bodyPr wrap="none" lIns="91429" tIns="45715" rIns="91429" bIns="45715">
            <a:spAutoFit/>
          </a:bodyPr>
          <a:lstStyle/>
          <a:p>
            <a:r>
              <a:rPr kumimoji="1" lang="en-US" altLang="zh-TW" sz="3200" b="1" dirty="0"/>
              <a:t>New generation Algorithm for 3D analysis</a:t>
            </a:r>
          </a:p>
        </p:txBody>
      </p:sp>
      <p:grpSp>
        <p:nvGrpSpPr>
          <p:cNvPr id="13" name="群組 12"/>
          <p:cNvGrpSpPr/>
          <p:nvPr/>
        </p:nvGrpSpPr>
        <p:grpSpPr>
          <a:xfrm>
            <a:off x="1716634" y="852276"/>
            <a:ext cx="5710733" cy="2889373"/>
            <a:chOff x="16053" y="4182713"/>
            <a:chExt cx="4162029" cy="2105799"/>
          </a:xfrm>
        </p:grpSpPr>
        <p:pic>
          <p:nvPicPr>
            <p:cNvPr id="3" name="圖片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053" y="4182713"/>
              <a:ext cx="4162028" cy="1010517"/>
            </a:xfrm>
            <a:prstGeom prst="rect">
              <a:avLst/>
            </a:prstGeom>
          </p:spPr>
        </p:pic>
        <p:pic>
          <p:nvPicPr>
            <p:cNvPr id="4" name="圖片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054" y="5282419"/>
              <a:ext cx="4162028" cy="1006093"/>
            </a:xfrm>
            <a:prstGeom prst="rect">
              <a:avLst/>
            </a:prstGeom>
          </p:spPr>
        </p:pic>
      </p:grpSp>
      <p:pic>
        <p:nvPicPr>
          <p:cNvPr id="6" name="圖片 5" descr="newplot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44" t="16764" r="26299"/>
          <a:stretch/>
        </p:blipFill>
        <p:spPr>
          <a:xfrm>
            <a:off x="1579226" y="3885472"/>
            <a:ext cx="3433267" cy="2785336"/>
          </a:xfrm>
          <a:prstGeom prst="rect">
            <a:avLst/>
          </a:prstGeom>
        </p:spPr>
      </p:pic>
      <p:pic>
        <p:nvPicPr>
          <p:cNvPr id="9" name="圖片 8" descr="Pol2_move.gi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1405" y="4032762"/>
            <a:ext cx="2323589" cy="2323589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6388876"/>
            <a:ext cx="1775967" cy="469124"/>
          </a:xfrm>
          <a:prstGeom prst="rect">
            <a:avLst/>
          </a:prstGeom>
        </p:spPr>
      </p:pic>
      <p:sp>
        <p:nvSpPr>
          <p:cNvPr id="16" name="投影片編號版面配置區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41C5E-CC09-BF46-96EE-CC5C2197FE1B}" type="slidenum">
              <a:rPr kumimoji="1" lang="zh-TW" altLang="en-US" smtClean="0"/>
              <a:t>14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194955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41C5E-CC09-BF46-96EE-CC5C2197FE1B}" type="slidenum">
              <a:rPr kumimoji="1" lang="zh-TW" altLang="en-US" smtClean="0"/>
              <a:t>15</a:t>
            </a:fld>
            <a:endParaRPr kumimoji="1" lang="zh-TW" altLang="en-US"/>
          </a:p>
        </p:txBody>
      </p:sp>
      <p:sp>
        <p:nvSpPr>
          <p:cNvPr id="3" name="文字方塊 2"/>
          <p:cNvSpPr txBox="1"/>
          <p:nvPr/>
        </p:nvSpPr>
        <p:spPr>
          <a:xfrm>
            <a:off x="2338542" y="3075057"/>
            <a:ext cx="4466916" cy="707876"/>
          </a:xfrm>
          <a:prstGeom prst="rect">
            <a:avLst/>
          </a:prstGeom>
          <a:noFill/>
        </p:spPr>
        <p:txBody>
          <a:bodyPr wrap="none" lIns="91429" tIns="45715" rIns="91429" bIns="45715" rtlCol="0">
            <a:spAutoFit/>
          </a:bodyPr>
          <a:lstStyle/>
          <a:p>
            <a:r>
              <a:rPr lang="en-US" altLang="zh-TW" sz="4000" b="1" dirty="0"/>
              <a:t>Experimental Result</a:t>
            </a:r>
          </a:p>
        </p:txBody>
      </p:sp>
    </p:spTree>
    <p:extLst>
      <p:ext uri="{BB962C8B-B14F-4D97-AF65-F5344CB8AC3E}">
        <p14:creationId xmlns:p14="http://schemas.microsoft.com/office/powerpoint/2010/main" val="33540845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圖片 14" descr="image_211 RNAP-II_active s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6081" y="3758919"/>
            <a:ext cx="3426110" cy="2871887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503814" y="0"/>
            <a:ext cx="6136393" cy="584765"/>
          </a:xfrm>
          <a:prstGeom prst="rect">
            <a:avLst/>
          </a:prstGeom>
        </p:spPr>
        <p:txBody>
          <a:bodyPr wrap="none" lIns="91429" tIns="45715" rIns="91429" bIns="45715">
            <a:spAutoFit/>
          </a:bodyPr>
          <a:lstStyle/>
          <a:p>
            <a:pPr algn="ctr"/>
            <a:r>
              <a:rPr kumimoji="1" lang="en-US" altLang="zh-TW" sz="3200" b="1" dirty="0" smtClean="0"/>
              <a:t>Reconstruction of RNA polymerase</a:t>
            </a:r>
            <a:endParaRPr kumimoji="1" lang="en-US" altLang="zh-TW" sz="3200" b="1" dirty="0"/>
          </a:p>
        </p:txBody>
      </p:sp>
      <p:sp>
        <p:nvSpPr>
          <p:cNvPr id="33" name="文字方塊 32"/>
          <p:cNvSpPr txBox="1"/>
          <p:nvPr/>
        </p:nvSpPr>
        <p:spPr>
          <a:xfrm>
            <a:off x="985564" y="834066"/>
            <a:ext cx="3002918" cy="461655"/>
          </a:xfrm>
          <a:prstGeom prst="rect">
            <a:avLst/>
          </a:prstGeom>
          <a:noFill/>
        </p:spPr>
        <p:txBody>
          <a:bodyPr wrap="square" lIns="91429" tIns="45715" rIns="91429" bIns="45715" rtlCol="0">
            <a:spAutoFit/>
          </a:bodyPr>
          <a:lstStyle/>
          <a:p>
            <a:pPr algn="ctr"/>
            <a:r>
              <a:rPr kumimoji="1" lang="en-US" altLang="zh-TW" sz="2400" b="1" dirty="0" smtClean="0"/>
              <a:t>RNA Polymerase II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41C5E-CC09-BF46-96EE-CC5C2197FE1B}" type="slidenum">
              <a:rPr kumimoji="1" lang="zh-TW" altLang="en-US" smtClean="0"/>
              <a:t>16</a:t>
            </a:fld>
            <a:endParaRPr kumimoji="1" lang="zh-TW" altLang="en-US" dirty="0"/>
          </a:p>
        </p:txBody>
      </p:sp>
      <p:sp>
        <p:nvSpPr>
          <p:cNvPr id="19" name="文字方塊 18"/>
          <p:cNvSpPr txBox="1"/>
          <p:nvPr/>
        </p:nvSpPr>
        <p:spPr>
          <a:xfrm>
            <a:off x="5032801" y="768532"/>
            <a:ext cx="4540250" cy="923320"/>
          </a:xfrm>
          <a:prstGeom prst="rect">
            <a:avLst/>
          </a:prstGeom>
          <a:noFill/>
        </p:spPr>
        <p:txBody>
          <a:bodyPr wrap="square" lIns="91429" tIns="45715" rIns="91429" bIns="45715" rtlCol="0">
            <a:spAutoFit/>
          </a:bodyPr>
          <a:lstStyle/>
          <a:p>
            <a:pPr marL="285716" indent="-285716">
              <a:buFont typeface="Arial"/>
              <a:buChar char="•"/>
            </a:pPr>
            <a:r>
              <a:rPr kumimoji="1" lang="en-US" altLang="zh-TW" dirty="0"/>
              <a:t>Micrographs </a:t>
            </a:r>
            <a:r>
              <a:rPr kumimoji="1" lang="en-US" altLang="zh-TW" dirty="0" smtClean="0"/>
              <a:t>no.	</a:t>
            </a:r>
            <a:r>
              <a:rPr kumimoji="1" lang="en-US" altLang="zh-TW" dirty="0"/>
              <a:t>	:  </a:t>
            </a:r>
            <a:r>
              <a:rPr lang="is-IS" altLang="zh-TW" dirty="0" smtClean="0"/>
              <a:t>25,522</a:t>
            </a:r>
          </a:p>
          <a:p>
            <a:pPr marL="285716" indent="-285716">
              <a:buFont typeface="Arial"/>
              <a:buChar char="•"/>
            </a:pPr>
            <a:r>
              <a:rPr kumimoji="1" lang="en-US" altLang="zh-TW" dirty="0" smtClean="0"/>
              <a:t>Picked particle no.	:  6,990,280</a:t>
            </a:r>
            <a:endParaRPr kumimoji="1" lang="en-US" altLang="zh-TW" dirty="0"/>
          </a:p>
          <a:p>
            <a:pPr marL="285716" indent="-285716">
              <a:buFont typeface="Arial"/>
              <a:buChar char="•"/>
            </a:pPr>
            <a:r>
              <a:rPr kumimoji="1" lang="en-US" altLang="zh-TW" dirty="0"/>
              <a:t>S</a:t>
            </a:r>
            <a:r>
              <a:rPr kumimoji="1" lang="en-US" altLang="zh-TW" dirty="0" smtClean="0"/>
              <a:t>elected particles no.	:  </a:t>
            </a:r>
            <a:r>
              <a:rPr lang="cs-CZ" altLang="zh-TW" dirty="0" smtClean="0"/>
              <a:t>1,338,968 </a:t>
            </a:r>
            <a:endParaRPr kumimoji="1" lang="zh-TW" altLang="en-US" dirty="0">
              <a:latin typeface="Arial"/>
              <a:cs typeface="Arial"/>
            </a:endParaRPr>
          </a:p>
        </p:txBody>
      </p:sp>
      <p:pic>
        <p:nvPicPr>
          <p:cNvPr id="2" name="圖片 1" descr="P4_J484_MA_21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6082" y="1738642"/>
            <a:ext cx="3380120" cy="1928577"/>
          </a:xfrm>
          <a:prstGeom prst="rect">
            <a:avLst/>
          </a:prstGeom>
        </p:spPr>
      </p:pic>
      <p:grpSp>
        <p:nvGrpSpPr>
          <p:cNvPr id="14" name="群組 13"/>
          <p:cNvGrpSpPr/>
          <p:nvPr/>
        </p:nvGrpSpPr>
        <p:grpSpPr>
          <a:xfrm>
            <a:off x="4922" y="1237190"/>
            <a:ext cx="5028499" cy="4661247"/>
            <a:chOff x="153752" y="999086"/>
            <a:chExt cx="5028499" cy="4661247"/>
          </a:xfrm>
        </p:grpSpPr>
        <p:pic>
          <p:nvPicPr>
            <p:cNvPr id="7" name="圖片 6" descr="image_211 RNAP-II.png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485" r="16531"/>
            <a:stretch/>
          </p:blipFill>
          <p:spPr>
            <a:xfrm>
              <a:off x="654829" y="999086"/>
              <a:ext cx="3398116" cy="4070155"/>
            </a:xfrm>
            <a:prstGeom prst="rect">
              <a:avLst/>
            </a:prstGeom>
          </p:spPr>
        </p:pic>
        <p:sp>
          <p:nvSpPr>
            <p:cNvPr id="23" name="文字方塊 22"/>
            <p:cNvSpPr txBox="1"/>
            <p:nvPr/>
          </p:nvSpPr>
          <p:spPr>
            <a:xfrm>
              <a:off x="153752" y="4095772"/>
              <a:ext cx="139259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TW" dirty="0" smtClean="0"/>
                <a:t>Downstream</a:t>
              </a:r>
            </a:p>
            <a:p>
              <a:pPr algn="ctr"/>
              <a:r>
                <a:rPr kumimoji="1" lang="en-US" altLang="zh-TW" dirty="0" smtClean="0"/>
                <a:t>side</a:t>
              </a:r>
              <a:endParaRPr kumimoji="1" lang="zh-TW" altLang="en-US" dirty="0"/>
            </a:p>
          </p:txBody>
        </p:sp>
        <p:cxnSp>
          <p:nvCxnSpPr>
            <p:cNvPr id="25" name="直線箭頭接點 24"/>
            <p:cNvCxnSpPr/>
            <p:nvPr/>
          </p:nvCxnSpPr>
          <p:spPr>
            <a:xfrm flipV="1">
              <a:off x="1118912" y="3690471"/>
              <a:ext cx="467119" cy="476415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 w="med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文字方塊 29"/>
            <p:cNvSpPr txBox="1"/>
            <p:nvPr/>
          </p:nvSpPr>
          <p:spPr>
            <a:xfrm>
              <a:off x="4052944" y="2463883"/>
              <a:ext cx="1129307" cy="6677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TW" dirty="0" smtClean="0"/>
                <a:t>Upstream</a:t>
              </a:r>
            </a:p>
            <a:p>
              <a:pPr algn="ctr"/>
              <a:r>
                <a:rPr kumimoji="1" lang="en-US" altLang="zh-TW" dirty="0" smtClean="0"/>
                <a:t>side</a:t>
              </a:r>
              <a:endParaRPr kumimoji="1" lang="zh-TW" altLang="en-US" dirty="0"/>
            </a:p>
          </p:txBody>
        </p:sp>
        <p:cxnSp>
          <p:nvCxnSpPr>
            <p:cNvPr id="31" name="直線箭頭接點 30"/>
            <p:cNvCxnSpPr/>
            <p:nvPr/>
          </p:nvCxnSpPr>
          <p:spPr>
            <a:xfrm>
              <a:off x="3750364" y="2797766"/>
              <a:ext cx="599833" cy="162664"/>
            </a:xfrm>
            <a:prstGeom prst="straightConnector1">
              <a:avLst/>
            </a:prstGeom>
            <a:ln w="63500">
              <a:solidFill>
                <a:schemeClr val="tx1"/>
              </a:solidFill>
              <a:tailEnd type="triangle" w="med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文字方塊 11"/>
            <p:cNvSpPr txBox="1"/>
            <p:nvPr/>
          </p:nvSpPr>
          <p:spPr>
            <a:xfrm>
              <a:off x="1837940" y="4737003"/>
              <a:ext cx="197767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dirty="0" smtClean="0">
                  <a:solidFill>
                    <a:srgbClr val="FF0000"/>
                  </a:solidFill>
                </a:rPr>
                <a:t>RNA</a:t>
              </a:r>
              <a:endParaRPr kumimoji="1" lang="en-US" altLang="zh-TW" dirty="0" smtClean="0">
                <a:solidFill>
                  <a:srgbClr val="3366FF"/>
                </a:solidFill>
              </a:endParaRPr>
            </a:p>
            <a:p>
              <a:r>
                <a:rPr kumimoji="1" lang="en-US" altLang="zh-TW" dirty="0" smtClean="0">
                  <a:solidFill>
                    <a:srgbClr val="3366FF"/>
                  </a:solidFill>
                </a:rPr>
                <a:t>Template DNA</a:t>
              </a:r>
            </a:p>
            <a:p>
              <a:r>
                <a:rPr kumimoji="1" lang="en-US" altLang="zh-TW" dirty="0" smtClean="0">
                  <a:solidFill>
                    <a:srgbClr val="000090"/>
                  </a:solidFill>
                </a:rPr>
                <a:t>Non-template DNA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03105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群組 33"/>
          <p:cNvGrpSpPr/>
          <p:nvPr/>
        </p:nvGrpSpPr>
        <p:grpSpPr>
          <a:xfrm>
            <a:off x="384534" y="419279"/>
            <a:ext cx="8374933" cy="6074718"/>
            <a:chOff x="590926" y="662279"/>
            <a:chExt cx="7986821" cy="5793203"/>
          </a:xfrm>
        </p:grpSpPr>
        <p:sp>
          <p:nvSpPr>
            <p:cNvPr id="8" name="文字方塊 7"/>
            <p:cNvSpPr txBox="1"/>
            <p:nvPr/>
          </p:nvSpPr>
          <p:spPr>
            <a:xfrm>
              <a:off x="5222438" y="1113626"/>
              <a:ext cx="2505605" cy="297699"/>
            </a:xfrm>
            <a:prstGeom prst="rect">
              <a:avLst/>
            </a:prstGeom>
            <a:noFill/>
          </p:spPr>
          <p:txBody>
            <a:bodyPr wrap="none" lIns="65306" tIns="32653" rIns="65306" bIns="32653" rtlCol="0">
              <a:spAutoFit/>
            </a:bodyPr>
            <a:lstStyle/>
            <a:p>
              <a:pPr algn="ctr"/>
              <a:r>
                <a:rPr kumimoji="1" lang="x-none" altLang="zh-TW" sz="1600" dirty="0">
                  <a:latin typeface="Arial"/>
                  <a:cs typeface="Arial"/>
                </a:rPr>
                <a:t>Total </a:t>
              </a:r>
              <a:r>
                <a:rPr kumimoji="1" lang="x-none" altLang="zh-TW" sz="1600" dirty="0" smtClean="0">
                  <a:latin typeface="Arial"/>
                  <a:cs typeface="Arial"/>
                </a:rPr>
                <a:t>particle no. </a:t>
              </a:r>
              <a:r>
                <a:rPr kumimoji="1" lang="x-none" altLang="zh-TW" sz="1600" dirty="0">
                  <a:latin typeface="Arial"/>
                  <a:cs typeface="Arial"/>
                </a:rPr>
                <a:t>: </a:t>
              </a:r>
              <a:r>
                <a:rPr lang="cs-CZ" altLang="zh-TW" sz="1600" dirty="0"/>
                <a:t>1,338,968 </a:t>
              </a:r>
              <a:endParaRPr kumimoji="1" lang="zh-TW" altLang="en-US" sz="1600" dirty="0">
                <a:latin typeface="Arial"/>
                <a:cs typeface="Arial"/>
              </a:endParaRPr>
            </a:p>
          </p:txBody>
        </p:sp>
        <p:cxnSp>
          <p:nvCxnSpPr>
            <p:cNvPr id="5" name="直線接點 4"/>
            <p:cNvCxnSpPr/>
            <p:nvPr/>
          </p:nvCxnSpPr>
          <p:spPr>
            <a:xfrm>
              <a:off x="4597637" y="1998806"/>
              <a:ext cx="0" cy="855326"/>
            </a:xfrm>
            <a:prstGeom prst="line">
              <a:avLst/>
            </a:prstGeom>
            <a:ln w="317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線接點 61"/>
            <p:cNvCxnSpPr/>
            <p:nvPr/>
          </p:nvCxnSpPr>
          <p:spPr>
            <a:xfrm>
              <a:off x="2712351" y="2533614"/>
              <a:ext cx="3762754" cy="0"/>
            </a:xfrm>
            <a:prstGeom prst="line">
              <a:avLst/>
            </a:prstGeom>
            <a:ln w="254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線接點 72"/>
            <p:cNvCxnSpPr/>
            <p:nvPr/>
          </p:nvCxnSpPr>
          <p:spPr>
            <a:xfrm>
              <a:off x="2716906" y="2533614"/>
              <a:ext cx="0" cy="320518"/>
            </a:xfrm>
            <a:prstGeom prst="line">
              <a:avLst/>
            </a:prstGeom>
            <a:ln w="317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線接點 73"/>
            <p:cNvCxnSpPr/>
            <p:nvPr/>
          </p:nvCxnSpPr>
          <p:spPr>
            <a:xfrm>
              <a:off x="6475105" y="2533614"/>
              <a:ext cx="0" cy="320518"/>
            </a:xfrm>
            <a:prstGeom prst="line">
              <a:avLst/>
            </a:prstGeom>
            <a:ln w="317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線接點 81"/>
            <p:cNvCxnSpPr/>
            <p:nvPr/>
          </p:nvCxnSpPr>
          <p:spPr>
            <a:xfrm>
              <a:off x="4978808" y="4786961"/>
              <a:ext cx="2992596" cy="0"/>
            </a:xfrm>
            <a:prstGeom prst="line">
              <a:avLst/>
            </a:prstGeom>
            <a:ln w="254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線接點 80"/>
            <p:cNvCxnSpPr/>
            <p:nvPr/>
          </p:nvCxnSpPr>
          <p:spPr>
            <a:xfrm>
              <a:off x="6475105" y="4257891"/>
              <a:ext cx="0" cy="855326"/>
            </a:xfrm>
            <a:prstGeom prst="line">
              <a:avLst/>
            </a:prstGeom>
            <a:ln w="317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線接點 87"/>
            <p:cNvCxnSpPr/>
            <p:nvPr/>
          </p:nvCxnSpPr>
          <p:spPr>
            <a:xfrm>
              <a:off x="4998809" y="4786961"/>
              <a:ext cx="0" cy="320518"/>
            </a:xfrm>
            <a:prstGeom prst="line">
              <a:avLst/>
            </a:prstGeom>
            <a:ln w="317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線接點 90"/>
            <p:cNvCxnSpPr/>
            <p:nvPr/>
          </p:nvCxnSpPr>
          <p:spPr>
            <a:xfrm>
              <a:off x="7952622" y="4792699"/>
              <a:ext cx="0" cy="320518"/>
            </a:xfrm>
            <a:prstGeom prst="line">
              <a:avLst/>
            </a:prstGeom>
            <a:ln w="317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線接點 91"/>
            <p:cNvCxnSpPr/>
            <p:nvPr/>
          </p:nvCxnSpPr>
          <p:spPr>
            <a:xfrm>
              <a:off x="1216052" y="4792699"/>
              <a:ext cx="1496299" cy="0"/>
            </a:xfrm>
            <a:prstGeom prst="line">
              <a:avLst/>
            </a:prstGeom>
            <a:ln w="254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線接點 93"/>
            <p:cNvCxnSpPr/>
            <p:nvPr/>
          </p:nvCxnSpPr>
          <p:spPr>
            <a:xfrm>
              <a:off x="2712351" y="4263629"/>
              <a:ext cx="0" cy="855326"/>
            </a:xfrm>
            <a:prstGeom prst="line">
              <a:avLst/>
            </a:prstGeom>
            <a:ln w="317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線接點 97"/>
            <p:cNvCxnSpPr/>
            <p:nvPr/>
          </p:nvCxnSpPr>
          <p:spPr>
            <a:xfrm>
              <a:off x="1236055" y="4792699"/>
              <a:ext cx="0" cy="320518"/>
            </a:xfrm>
            <a:prstGeom prst="line">
              <a:avLst/>
            </a:prstGeom>
            <a:ln w="317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" name="圖片 1" descr="image_00_484_211C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76935" y="662279"/>
              <a:ext cx="1250250" cy="1336527"/>
            </a:xfrm>
            <a:prstGeom prst="rect">
              <a:avLst/>
            </a:prstGeom>
          </p:spPr>
        </p:pic>
        <p:pic>
          <p:nvPicPr>
            <p:cNvPr id="3" name="圖片 2" descr="image_01_578_225C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72511" y="2854132"/>
              <a:ext cx="1250250" cy="1336527"/>
            </a:xfrm>
            <a:prstGeom prst="rect">
              <a:avLst/>
            </a:prstGeom>
          </p:spPr>
        </p:pic>
        <p:pic>
          <p:nvPicPr>
            <p:cNvPr id="6" name="圖片 5" descr="image_01_577_239C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71713" y="2854132"/>
              <a:ext cx="1250250" cy="1336527"/>
            </a:xfrm>
            <a:prstGeom prst="rect">
              <a:avLst/>
            </a:prstGeom>
          </p:spPr>
        </p:pic>
        <p:pic>
          <p:nvPicPr>
            <p:cNvPr id="11" name="圖片 10" descr="image_01_579_227C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49980" y="2854132"/>
              <a:ext cx="1250250" cy="1336527"/>
            </a:xfrm>
            <a:prstGeom prst="rect">
              <a:avLst/>
            </a:prstGeom>
          </p:spPr>
        </p:pic>
        <p:pic>
          <p:nvPicPr>
            <p:cNvPr id="12" name="圖片 11" descr="image_03_590_260C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0926" y="5118955"/>
              <a:ext cx="1250250" cy="1336527"/>
            </a:xfrm>
            <a:prstGeom prst="rect">
              <a:avLst/>
            </a:prstGeom>
          </p:spPr>
        </p:pic>
        <p:pic>
          <p:nvPicPr>
            <p:cNvPr id="13" name="圖片 12" descr="image_03_591_243C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71713" y="5118955"/>
              <a:ext cx="1250250" cy="1336527"/>
            </a:xfrm>
            <a:prstGeom prst="rect">
              <a:avLst/>
            </a:prstGeom>
          </p:spPr>
        </p:pic>
        <p:pic>
          <p:nvPicPr>
            <p:cNvPr id="14" name="圖片 13" descr="image_02_585_265C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73684" y="5118955"/>
              <a:ext cx="1250250" cy="1336527"/>
            </a:xfrm>
            <a:prstGeom prst="rect">
              <a:avLst/>
            </a:prstGeom>
          </p:spPr>
        </p:pic>
        <p:pic>
          <p:nvPicPr>
            <p:cNvPr id="15" name="圖片 14" descr="image_02_586_250C.png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49980" y="5118955"/>
              <a:ext cx="1250250" cy="1336527"/>
            </a:xfrm>
            <a:prstGeom prst="rect">
              <a:avLst/>
            </a:prstGeom>
          </p:spPr>
        </p:pic>
        <p:pic>
          <p:nvPicPr>
            <p:cNvPr id="16" name="圖片 15" descr="image_02_587_232C.png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27497" y="5118955"/>
              <a:ext cx="1250250" cy="1336527"/>
            </a:xfrm>
            <a:prstGeom prst="rect">
              <a:avLst/>
            </a:prstGeom>
          </p:spPr>
        </p:pic>
        <p:grpSp>
          <p:nvGrpSpPr>
            <p:cNvPr id="29" name="群組 28"/>
            <p:cNvGrpSpPr/>
            <p:nvPr/>
          </p:nvGrpSpPr>
          <p:grpSpPr>
            <a:xfrm>
              <a:off x="3018863" y="1347132"/>
              <a:ext cx="1106631" cy="1185102"/>
              <a:chOff x="2788491" y="1170772"/>
              <a:chExt cx="1106631" cy="1185102"/>
            </a:xfrm>
          </p:grpSpPr>
          <p:pic>
            <p:nvPicPr>
              <p:cNvPr id="22" name="圖片 21" descr="image_01_mask.png"/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33646" y="1240219"/>
                <a:ext cx="816320" cy="872653"/>
              </a:xfrm>
              <a:prstGeom prst="rect">
                <a:avLst/>
              </a:prstGeom>
            </p:spPr>
          </p:pic>
          <p:sp>
            <p:nvSpPr>
              <p:cNvPr id="23" name="橢圓 22"/>
              <p:cNvSpPr/>
              <p:nvPr/>
            </p:nvSpPr>
            <p:spPr>
              <a:xfrm>
                <a:off x="2869407" y="1170772"/>
                <a:ext cx="944799" cy="944800"/>
              </a:xfrm>
              <a:prstGeom prst="ellipse">
                <a:avLst/>
              </a:prstGeom>
              <a:noFill/>
              <a:ln w="31750">
                <a:solidFill>
                  <a:schemeClr val="tx2">
                    <a:lumMod val="40000"/>
                    <a:lumOff val="6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24" name="文字方塊 23"/>
              <p:cNvSpPr txBox="1"/>
              <p:nvPr/>
            </p:nvSpPr>
            <p:spPr>
              <a:xfrm>
                <a:off x="2788491" y="2048097"/>
                <a:ext cx="110663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zh-TW" sz="1400" dirty="0" smtClean="0"/>
                  <a:t>Mask Design</a:t>
                </a:r>
                <a:endParaRPr kumimoji="1" lang="zh-TW" altLang="en-US" sz="1400" dirty="0"/>
              </a:p>
            </p:txBody>
          </p:sp>
        </p:grpSp>
        <p:grpSp>
          <p:nvGrpSpPr>
            <p:cNvPr id="31" name="群組 30"/>
            <p:cNvGrpSpPr/>
            <p:nvPr/>
          </p:nvGrpSpPr>
          <p:grpSpPr>
            <a:xfrm>
              <a:off x="817015" y="3612299"/>
              <a:ext cx="1106631" cy="1185102"/>
              <a:chOff x="578887" y="3612299"/>
              <a:chExt cx="1106631" cy="1185102"/>
            </a:xfrm>
          </p:grpSpPr>
          <p:pic>
            <p:nvPicPr>
              <p:cNvPr id="30" name="圖片 29" descr="image_03_mask.png"/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11251" y="3654399"/>
                <a:ext cx="841903" cy="900000"/>
              </a:xfrm>
              <a:prstGeom prst="rect">
                <a:avLst/>
              </a:prstGeom>
            </p:spPr>
          </p:pic>
          <p:sp>
            <p:nvSpPr>
              <p:cNvPr id="58" name="橢圓 57"/>
              <p:cNvSpPr/>
              <p:nvPr/>
            </p:nvSpPr>
            <p:spPr>
              <a:xfrm>
                <a:off x="659803" y="3612299"/>
                <a:ext cx="944799" cy="944800"/>
              </a:xfrm>
              <a:prstGeom prst="ellipse">
                <a:avLst/>
              </a:prstGeom>
              <a:noFill/>
              <a:ln w="31750">
                <a:solidFill>
                  <a:schemeClr val="tx2">
                    <a:lumMod val="40000"/>
                    <a:lumOff val="6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59" name="文字方塊 58"/>
              <p:cNvSpPr txBox="1"/>
              <p:nvPr/>
            </p:nvSpPr>
            <p:spPr>
              <a:xfrm>
                <a:off x="578887" y="4489624"/>
                <a:ext cx="110663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zh-TW" sz="1400" dirty="0" smtClean="0"/>
                  <a:t>Mask Design</a:t>
                </a:r>
                <a:endParaRPr kumimoji="1" lang="zh-TW" altLang="en-US" sz="1400" dirty="0"/>
              </a:p>
            </p:txBody>
          </p:sp>
        </p:grpSp>
        <p:grpSp>
          <p:nvGrpSpPr>
            <p:cNvPr id="33" name="群組 32"/>
            <p:cNvGrpSpPr/>
            <p:nvPr/>
          </p:nvGrpSpPr>
          <p:grpSpPr>
            <a:xfrm>
              <a:off x="7100230" y="3612299"/>
              <a:ext cx="1106631" cy="1185102"/>
              <a:chOff x="7100230" y="3612299"/>
              <a:chExt cx="1106631" cy="1185102"/>
            </a:xfrm>
          </p:grpSpPr>
          <p:pic>
            <p:nvPicPr>
              <p:cNvPr id="32" name="圖片 31" descr="image_02_mask.png"/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32594" y="3654399"/>
                <a:ext cx="841903" cy="900000"/>
              </a:xfrm>
              <a:prstGeom prst="rect">
                <a:avLst/>
              </a:prstGeom>
            </p:spPr>
          </p:pic>
          <p:sp>
            <p:nvSpPr>
              <p:cNvPr id="63" name="橢圓 62"/>
              <p:cNvSpPr/>
              <p:nvPr/>
            </p:nvSpPr>
            <p:spPr>
              <a:xfrm>
                <a:off x="7181146" y="3612299"/>
                <a:ext cx="944799" cy="944800"/>
              </a:xfrm>
              <a:prstGeom prst="ellipse">
                <a:avLst/>
              </a:prstGeom>
              <a:noFill/>
              <a:ln w="31750">
                <a:solidFill>
                  <a:schemeClr val="tx2">
                    <a:lumMod val="40000"/>
                    <a:lumOff val="6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64" name="文字方塊 63"/>
              <p:cNvSpPr txBox="1"/>
              <p:nvPr/>
            </p:nvSpPr>
            <p:spPr>
              <a:xfrm>
                <a:off x="7100230" y="4489624"/>
                <a:ext cx="110663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zh-TW" sz="1400" dirty="0" smtClean="0"/>
                  <a:t>Mask Design</a:t>
                </a:r>
                <a:endParaRPr kumimoji="1" lang="zh-TW" altLang="en-US" sz="1400" dirty="0"/>
              </a:p>
            </p:txBody>
          </p:sp>
        </p:grpSp>
      </p:grpSp>
      <p:sp>
        <p:nvSpPr>
          <p:cNvPr id="71" name="投影片編號版面配置區 4"/>
          <p:cNvSpPr>
            <a:spLocks noGrp="1"/>
          </p:cNvSpPr>
          <p:nvPr>
            <p:ph type="sldNum" sz="quarter" idx="12"/>
          </p:nvPr>
        </p:nvSpPr>
        <p:spPr>
          <a:xfrm>
            <a:off x="6553200" y="6356351"/>
            <a:ext cx="2133600" cy="365125"/>
          </a:xfrm>
        </p:spPr>
        <p:txBody>
          <a:bodyPr/>
          <a:lstStyle/>
          <a:p>
            <a:fld id="{59541C5E-CC09-BF46-96EE-CC5C2197FE1B}" type="slidenum">
              <a:rPr kumimoji="1" lang="zh-TW" altLang="en-US" smtClean="0"/>
              <a:t>17</a:t>
            </a:fld>
            <a:endParaRPr kumimoji="1" lang="zh-TW" altLang="en-US" dirty="0"/>
          </a:p>
        </p:txBody>
      </p:sp>
      <p:sp>
        <p:nvSpPr>
          <p:cNvPr id="104" name="矩形 103"/>
          <p:cNvSpPr/>
          <p:nvPr/>
        </p:nvSpPr>
        <p:spPr>
          <a:xfrm>
            <a:off x="1983245" y="0"/>
            <a:ext cx="5177522" cy="646321"/>
          </a:xfrm>
          <a:prstGeom prst="rect">
            <a:avLst/>
          </a:prstGeom>
        </p:spPr>
        <p:txBody>
          <a:bodyPr wrap="none" lIns="91429" tIns="45715" rIns="91429" bIns="45715">
            <a:spAutoFit/>
          </a:bodyPr>
          <a:lstStyle/>
          <a:p>
            <a:pPr algn="ctr"/>
            <a:r>
              <a:rPr kumimoji="1" lang="en-US" altLang="zh-TW" sz="3600" b="1" dirty="0" smtClean="0"/>
              <a:t>3D Classification via 3DVA</a:t>
            </a:r>
            <a:endParaRPr kumimoji="1" lang="en-US" altLang="zh-TW" sz="3600" b="1" dirty="0"/>
          </a:p>
        </p:txBody>
      </p:sp>
      <p:sp>
        <p:nvSpPr>
          <p:cNvPr id="4" name="文字方塊 3"/>
          <p:cNvSpPr txBox="1"/>
          <p:nvPr/>
        </p:nvSpPr>
        <p:spPr>
          <a:xfrm>
            <a:off x="1847301" y="2405191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b="1" dirty="0" smtClean="0">
                <a:solidFill>
                  <a:srgbClr val="3366FF"/>
                </a:solidFill>
              </a:rPr>
              <a:t>16.9%</a:t>
            </a:r>
            <a:endParaRPr kumimoji="1" lang="zh-TW" altLang="en-US" b="1" dirty="0">
              <a:solidFill>
                <a:srgbClr val="3366FF"/>
              </a:solidFill>
            </a:endParaRPr>
          </a:p>
        </p:txBody>
      </p:sp>
      <p:sp>
        <p:nvSpPr>
          <p:cNvPr id="39" name="文字方塊 38"/>
          <p:cNvSpPr txBox="1"/>
          <p:nvPr/>
        </p:nvSpPr>
        <p:spPr>
          <a:xfrm>
            <a:off x="3824200" y="2405191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b="1" dirty="0" smtClean="0">
                <a:solidFill>
                  <a:srgbClr val="3366FF"/>
                </a:solidFill>
              </a:rPr>
              <a:t>42.2%</a:t>
            </a:r>
            <a:endParaRPr kumimoji="1" lang="zh-TW" altLang="en-US" b="1" dirty="0">
              <a:solidFill>
                <a:srgbClr val="3366FF"/>
              </a:solidFill>
            </a:endParaRPr>
          </a:p>
        </p:txBody>
      </p:sp>
      <p:sp>
        <p:nvSpPr>
          <p:cNvPr id="40" name="文字方塊 39"/>
          <p:cNvSpPr txBox="1"/>
          <p:nvPr/>
        </p:nvSpPr>
        <p:spPr>
          <a:xfrm>
            <a:off x="5792902" y="2403348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b="1" dirty="0" smtClean="0">
                <a:solidFill>
                  <a:srgbClr val="3366FF"/>
                </a:solidFill>
              </a:rPr>
              <a:t>40.9%</a:t>
            </a:r>
            <a:endParaRPr kumimoji="1" lang="zh-TW" altLang="en-US" b="1" dirty="0">
              <a:solidFill>
                <a:srgbClr val="3366FF"/>
              </a:solidFill>
            </a:endParaRPr>
          </a:p>
        </p:txBody>
      </p:sp>
      <p:sp>
        <p:nvSpPr>
          <p:cNvPr id="41" name="文字方塊 40"/>
          <p:cNvSpPr txBox="1"/>
          <p:nvPr/>
        </p:nvSpPr>
        <p:spPr>
          <a:xfrm>
            <a:off x="299265" y="4747357"/>
            <a:ext cx="765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b="1" dirty="0" smtClean="0">
                <a:solidFill>
                  <a:schemeClr val="accent6"/>
                </a:solidFill>
              </a:rPr>
              <a:t>28.6%</a:t>
            </a:r>
            <a:endParaRPr kumimoji="1" lang="zh-TW" altLang="en-US" b="1" dirty="0">
              <a:solidFill>
                <a:schemeClr val="accent6"/>
              </a:solidFill>
            </a:endParaRPr>
          </a:p>
        </p:txBody>
      </p:sp>
      <p:sp>
        <p:nvSpPr>
          <p:cNvPr id="42" name="文字方塊 41"/>
          <p:cNvSpPr txBox="1"/>
          <p:nvPr/>
        </p:nvSpPr>
        <p:spPr>
          <a:xfrm>
            <a:off x="1847301" y="4747357"/>
            <a:ext cx="765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b="1" dirty="0" smtClean="0">
                <a:solidFill>
                  <a:schemeClr val="accent6"/>
                </a:solidFill>
              </a:rPr>
              <a:t>71.4%</a:t>
            </a:r>
            <a:endParaRPr kumimoji="1" lang="zh-TW" altLang="en-US" b="1" dirty="0">
              <a:solidFill>
                <a:schemeClr val="accent6"/>
              </a:solidFill>
            </a:endParaRPr>
          </a:p>
        </p:txBody>
      </p:sp>
      <p:sp>
        <p:nvSpPr>
          <p:cNvPr id="43" name="文字方塊 42"/>
          <p:cNvSpPr txBox="1"/>
          <p:nvPr/>
        </p:nvSpPr>
        <p:spPr>
          <a:xfrm>
            <a:off x="4246582" y="4744396"/>
            <a:ext cx="765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b="1" dirty="0" smtClean="0">
                <a:solidFill>
                  <a:srgbClr val="800000"/>
                </a:solidFill>
              </a:rPr>
              <a:t>10.8%</a:t>
            </a:r>
            <a:endParaRPr kumimoji="1" lang="zh-TW" altLang="en-US" b="1" dirty="0">
              <a:solidFill>
                <a:srgbClr val="800000"/>
              </a:solidFill>
            </a:endParaRPr>
          </a:p>
        </p:txBody>
      </p:sp>
      <p:sp>
        <p:nvSpPr>
          <p:cNvPr id="44" name="文字方塊 43"/>
          <p:cNvSpPr txBox="1"/>
          <p:nvPr/>
        </p:nvSpPr>
        <p:spPr>
          <a:xfrm>
            <a:off x="5792902" y="4744396"/>
            <a:ext cx="765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b="1" dirty="0" smtClean="0">
                <a:solidFill>
                  <a:srgbClr val="800000"/>
                </a:solidFill>
              </a:rPr>
              <a:t>24.1%</a:t>
            </a:r>
            <a:endParaRPr kumimoji="1" lang="zh-TW" altLang="en-US" b="1" dirty="0">
              <a:solidFill>
                <a:srgbClr val="800000"/>
              </a:solidFill>
            </a:endParaRPr>
          </a:p>
        </p:txBody>
      </p:sp>
      <p:sp>
        <p:nvSpPr>
          <p:cNvPr id="45" name="文字方塊 44"/>
          <p:cNvSpPr txBox="1"/>
          <p:nvPr/>
        </p:nvSpPr>
        <p:spPr>
          <a:xfrm>
            <a:off x="7338386" y="4744396"/>
            <a:ext cx="765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b="1" dirty="0" smtClean="0">
                <a:solidFill>
                  <a:srgbClr val="800000"/>
                </a:solidFill>
              </a:rPr>
              <a:t>65.1%</a:t>
            </a:r>
            <a:endParaRPr kumimoji="1" lang="zh-TW" altLang="en-US" b="1" dirty="0">
              <a:solidFill>
                <a:srgbClr val="8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65100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圖片 11" descr="image_03_590_260C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61590" y="2640598"/>
            <a:ext cx="1998085" cy="2135967"/>
          </a:xfrm>
          <a:prstGeom prst="rect">
            <a:avLst/>
          </a:prstGeom>
        </p:spPr>
      </p:pic>
      <p:grpSp>
        <p:nvGrpSpPr>
          <p:cNvPr id="23" name="群組 22"/>
          <p:cNvGrpSpPr/>
          <p:nvPr/>
        </p:nvGrpSpPr>
        <p:grpSpPr>
          <a:xfrm>
            <a:off x="5236723" y="732897"/>
            <a:ext cx="3524534" cy="2518976"/>
            <a:chOff x="6100530" y="444679"/>
            <a:chExt cx="3806670" cy="2720618"/>
          </a:xfrm>
        </p:grpSpPr>
        <p:pic>
          <p:nvPicPr>
            <p:cNvPr id="2" name="圖片 1" descr="image_00_484_211C.png"/>
            <p:cNvPicPr>
              <a:picLocks noChangeAspect="1"/>
            </p:cNvPicPr>
            <p:nvPr/>
          </p:nvPicPr>
          <p:blipFill>
            <a:blip r:embed="rId3" cstate="print">
              <a:alphaModFix amt="26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746556" y="444679"/>
              <a:ext cx="587146" cy="627663"/>
            </a:xfrm>
            <a:prstGeom prst="rect">
              <a:avLst/>
            </a:prstGeom>
          </p:spPr>
        </p:pic>
        <p:cxnSp>
          <p:nvCxnSpPr>
            <p:cNvPr id="5" name="直線接點 4"/>
            <p:cNvCxnSpPr/>
            <p:nvPr/>
          </p:nvCxnSpPr>
          <p:spPr>
            <a:xfrm>
              <a:off x="8038051" y="1072342"/>
              <a:ext cx="0" cy="401680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線接點 61"/>
            <p:cNvCxnSpPr/>
            <p:nvPr/>
          </p:nvCxnSpPr>
          <p:spPr>
            <a:xfrm>
              <a:off x="7152679" y="1323500"/>
              <a:ext cx="1767073" cy="0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線接點 72"/>
            <p:cNvCxnSpPr/>
            <p:nvPr/>
          </p:nvCxnSpPr>
          <p:spPr>
            <a:xfrm>
              <a:off x="7158924" y="1323500"/>
              <a:ext cx="0" cy="150522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線接點 73"/>
            <p:cNvCxnSpPr/>
            <p:nvPr/>
          </p:nvCxnSpPr>
          <p:spPr>
            <a:xfrm>
              <a:off x="8911539" y="1323500"/>
              <a:ext cx="0" cy="150522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線接點 81"/>
            <p:cNvCxnSpPr/>
            <p:nvPr/>
          </p:nvCxnSpPr>
          <p:spPr>
            <a:xfrm>
              <a:off x="8217058" y="2381722"/>
              <a:ext cx="1405390" cy="0"/>
            </a:xfrm>
            <a:prstGeom prst="line">
              <a:avLst/>
            </a:prstGeom>
            <a:ln w="254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線接點 80"/>
            <p:cNvCxnSpPr/>
            <p:nvPr/>
          </p:nvCxnSpPr>
          <p:spPr>
            <a:xfrm>
              <a:off x="8919752" y="2133259"/>
              <a:ext cx="0" cy="401680"/>
            </a:xfrm>
            <a:prstGeom prst="line">
              <a:avLst/>
            </a:prstGeom>
            <a:ln w="3175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線接點 87"/>
            <p:cNvCxnSpPr/>
            <p:nvPr/>
          </p:nvCxnSpPr>
          <p:spPr>
            <a:xfrm>
              <a:off x="8226451" y="2381722"/>
              <a:ext cx="0" cy="150522"/>
            </a:xfrm>
            <a:prstGeom prst="line">
              <a:avLst/>
            </a:prstGeom>
            <a:ln w="3175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線接點 90"/>
            <p:cNvCxnSpPr/>
            <p:nvPr/>
          </p:nvCxnSpPr>
          <p:spPr>
            <a:xfrm>
              <a:off x="9613627" y="2384417"/>
              <a:ext cx="0" cy="150522"/>
            </a:xfrm>
            <a:prstGeom prst="line">
              <a:avLst/>
            </a:prstGeom>
            <a:ln w="3175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線接點 91"/>
            <p:cNvCxnSpPr/>
            <p:nvPr/>
          </p:nvCxnSpPr>
          <p:spPr>
            <a:xfrm>
              <a:off x="6100530" y="2384417"/>
              <a:ext cx="1052148" cy="0"/>
            </a:xfrm>
            <a:prstGeom prst="line">
              <a:avLst/>
            </a:prstGeom>
            <a:ln w="254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線接點 93"/>
            <p:cNvCxnSpPr/>
            <p:nvPr/>
          </p:nvCxnSpPr>
          <p:spPr>
            <a:xfrm>
              <a:off x="7152679" y="2135954"/>
              <a:ext cx="0" cy="401680"/>
            </a:xfrm>
            <a:prstGeom prst="line">
              <a:avLst/>
            </a:prstGeom>
            <a:ln w="3175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線接點 97"/>
            <p:cNvCxnSpPr/>
            <p:nvPr/>
          </p:nvCxnSpPr>
          <p:spPr>
            <a:xfrm>
              <a:off x="6100530" y="2381722"/>
              <a:ext cx="0" cy="150522"/>
            </a:xfrm>
            <a:prstGeom prst="line">
              <a:avLst/>
            </a:prstGeom>
            <a:ln w="3175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3" name="圖片 2" descr="image_01_578_225C.png"/>
            <p:cNvPicPr>
              <a:picLocks noChangeAspect="1"/>
            </p:cNvPicPr>
            <p:nvPr/>
          </p:nvPicPr>
          <p:blipFill>
            <a:blip r:embed="rId4" cstate="print">
              <a:grayscl/>
              <a:alphaModFix amt="34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744478" y="1474022"/>
              <a:ext cx="587146" cy="627663"/>
            </a:xfrm>
            <a:prstGeom prst="rect">
              <a:avLst/>
            </a:prstGeom>
          </p:spPr>
        </p:pic>
        <p:pic>
          <p:nvPicPr>
            <p:cNvPr id="6" name="圖片 5" descr="image_01_577_239C.png"/>
            <p:cNvPicPr>
              <a:picLocks noChangeAspect="1"/>
            </p:cNvPicPr>
            <p:nvPr/>
          </p:nvPicPr>
          <p:blipFill>
            <a:blip r:embed="rId5" cstate="print">
              <a:grayscl/>
              <a:alphaModFix amt="3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851821" y="1474022"/>
              <a:ext cx="587146" cy="627663"/>
            </a:xfrm>
            <a:prstGeom prst="rect">
              <a:avLst/>
            </a:prstGeom>
          </p:spPr>
        </p:pic>
        <p:pic>
          <p:nvPicPr>
            <p:cNvPr id="11" name="圖片 10" descr="image_01_579_227C.png"/>
            <p:cNvPicPr>
              <a:picLocks noChangeAspect="1"/>
            </p:cNvPicPr>
            <p:nvPr/>
          </p:nvPicPr>
          <p:blipFill>
            <a:blip r:embed="rId6" cstate="print">
              <a:grayscl/>
              <a:alphaModFix amt="34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626180" y="1474022"/>
              <a:ext cx="587146" cy="627663"/>
            </a:xfrm>
            <a:prstGeom prst="rect">
              <a:avLst/>
            </a:prstGeom>
          </p:spPr>
        </p:pic>
        <p:pic>
          <p:nvPicPr>
            <p:cNvPr id="13" name="圖片 12" descr="image_03_591_243C.png"/>
            <p:cNvPicPr>
              <a:picLocks noChangeAspect="1"/>
            </p:cNvPicPr>
            <p:nvPr/>
          </p:nvPicPr>
          <p:blipFill>
            <a:blip r:embed="rId7" cstate="print">
              <a:grayscl/>
              <a:alphaModFix amt="37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851821" y="2537634"/>
              <a:ext cx="587146" cy="627663"/>
            </a:xfrm>
            <a:prstGeom prst="rect">
              <a:avLst/>
            </a:prstGeom>
          </p:spPr>
        </p:pic>
        <p:pic>
          <p:nvPicPr>
            <p:cNvPr id="14" name="圖片 13" descr="image_02_585_265C.png"/>
            <p:cNvPicPr>
              <a:picLocks noChangeAspect="1"/>
            </p:cNvPicPr>
            <p:nvPr/>
          </p:nvPicPr>
          <p:blipFill>
            <a:blip r:embed="rId8" cstate="print">
              <a:grayscl/>
              <a:alphaModFix amt="46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932878" y="2537634"/>
              <a:ext cx="587146" cy="627663"/>
            </a:xfrm>
            <a:prstGeom prst="rect">
              <a:avLst/>
            </a:prstGeom>
          </p:spPr>
        </p:pic>
        <p:pic>
          <p:nvPicPr>
            <p:cNvPr id="15" name="圖片 14" descr="image_02_586_250C.png"/>
            <p:cNvPicPr>
              <a:picLocks noChangeAspect="1"/>
            </p:cNvPicPr>
            <p:nvPr/>
          </p:nvPicPr>
          <p:blipFill>
            <a:blip r:embed="rId9" cstate="print">
              <a:grayscl/>
              <a:alphaModFix amt="4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626180" y="2537634"/>
              <a:ext cx="587146" cy="627663"/>
            </a:xfrm>
            <a:prstGeom prst="rect">
              <a:avLst/>
            </a:prstGeom>
          </p:spPr>
        </p:pic>
        <p:pic>
          <p:nvPicPr>
            <p:cNvPr id="16" name="圖片 15" descr="image_02_587_232C.png"/>
            <p:cNvPicPr>
              <a:picLocks noChangeAspect="1"/>
            </p:cNvPicPr>
            <p:nvPr/>
          </p:nvPicPr>
          <p:blipFill>
            <a:blip r:embed="rId10" cstate="print">
              <a:grayscl/>
              <a:alphaModFix amt="4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320054" y="2537634"/>
              <a:ext cx="587146" cy="627663"/>
            </a:xfrm>
            <a:prstGeom prst="rect">
              <a:avLst/>
            </a:prstGeom>
          </p:spPr>
        </p:pic>
      </p:grpSp>
      <p:sp>
        <p:nvSpPr>
          <p:cNvPr id="71" name="投影片編號版面配置區 4"/>
          <p:cNvSpPr>
            <a:spLocks noGrp="1"/>
          </p:cNvSpPr>
          <p:nvPr>
            <p:ph type="sldNum" sz="quarter" idx="12"/>
          </p:nvPr>
        </p:nvSpPr>
        <p:spPr>
          <a:xfrm>
            <a:off x="6553200" y="6356351"/>
            <a:ext cx="2133600" cy="365125"/>
          </a:xfrm>
        </p:spPr>
        <p:txBody>
          <a:bodyPr/>
          <a:lstStyle/>
          <a:p>
            <a:fld id="{59541C5E-CC09-BF46-96EE-CC5C2197FE1B}" type="slidenum">
              <a:rPr kumimoji="1" lang="zh-TW" altLang="en-US" smtClean="0"/>
              <a:t>18</a:t>
            </a:fld>
            <a:endParaRPr kumimoji="1" lang="zh-TW" altLang="en-US" dirty="0"/>
          </a:p>
        </p:txBody>
      </p:sp>
      <p:sp>
        <p:nvSpPr>
          <p:cNvPr id="104" name="矩形 103"/>
          <p:cNvSpPr/>
          <p:nvPr/>
        </p:nvSpPr>
        <p:spPr>
          <a:xfrm>
            <a:off x="636399" y="0"/>
            <a:ext cx="7871243" cy="584765"/>
          </a:xfrm>
          <a:prstGeom prst="rect">
            <a:avLst/>
          </a:prstGeom>
        </p:spPr>
        <p:txBody>
          <a:bodyPr wrap="none" lIns="91429" tIns="45715" rIns="91429" bIns="45715">
            <a:spAutoFit/>
          </a:bodyPr>
          <a:lstStyle/>
          <a:p>
            <a:pPr algn="ctr"/>
            <a:r>
              <a:rPr kumimoji="1" lang="en-US" altLang="zh-TW" sz="3200" b="1" dirty="0" smtClean="0"/>
              <a:t>Obvious TFIIF </a:t>
            </a:r>
            <a:r>
              <a:rPr kumimoji="1" lang="en-US" altLang="zh-TW" sz="3200" b="1" dirty="0"/>
              <a:t>d</a:t>
            </a:r>
            <a:r>
              <a:rPr kumimoji="1" lang="en-US" altLang="zh-TW" sz="3200" b="1" dirty="0" smtClean="0"/>
              <a:t>ensity reveal alternative state</a:t>
            </a:r>
            <a:endParaRPr kumimoji="1" lang="en-US" altLang="zh-TW" sz="3200" b="1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" y="4746960"/>
            <a:ext cx="3312160" cy="1889802"/>
          </a:xfrm>
          <a:prstGeom prst="rect">
            <a:avLst/>
          </a:prstGeom>
        </p:spPr>
      </p:pic>
      <p:pic>
        <p:nvPicPr>
          <p:cNvPr id="7" name="圖片 6" descr="image_D-domain.png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69"/>
          <a:stretch/>
        </p:blipFill>
        <p:spPr>
          <a:xfrm>
            <a:off x="0" y="868896"/>
            <a:ext cx="3312160" cy="3371877"/>
          </a:xfrm>
          <a:prstGeom prst="rect">
            <a:avLst/>
          </a:prstGeom>
        </p:spPr>
      </p:pic>
      <p:pic>
        <p:nvPicPr>
          <p:cNvPr id="8" name="圖片 7" descr="image_FocusWH-RPB10_density_2.png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015"/>
          <a:stretch/>
        </p:blipFill>
        <p:spPr>
          <a:xfrm>
            <a:off x="5859675" y="3566182"/>
            <a:ext cx="2883810" cy="2712399"/>
          </a:xfrm>
          <a:prstGeom prst="rect">
            <a:avLst/>
          </a:prstGeom>
        </p:spPr>
      </p:pic>
      <p:sp>
        <p:nvSpPr>
          <p:cNvPr id="10" name="橢圓 9"/>
          <p:cNvSpPr/>
          <p:nvPr/>
        </p:nvSpPr>
        <p:spPr>
          <a:xfrm>
            <a:off x="5094344" y="2687008"/>
            <a:ext cx="660917" cy="660917"/>
          </a:xfrm>
          <a:prstGeom prst="ellipse">
            <a:avLst/>
          </a:prstGeom>
          <a:noFill/>
          <a:ln w="38100">
            <a:solidFill>
              <a:schemeClr val="accent6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7" name="矩形 16"/>
          <p:cNvSpPr/>
          <p:nvPr/>
        </p:nvSpPr>
        <p:spPr>
          <a:xfrm>
            <a:off x="5859675" y="3566182"/>
            <a:ext cx="2883810" cy="2712399"/>
          </a:xfrm>
          <a:prstGeom prst="rect">
            <a:avLst/>
          </a:prstGeom>
          <a:noFill/>
          <a:ln w="38100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9" name="直線接點 18"/>
          <p:cNvCxnSpPr>
            <a:stCxn id="10" idx="3"/>
          </p:cNvCxnSpPr>
          <p:nvPr/>
        </p:nvCxnSpPr>
        <p:spPr>
          <a:xfrm>
            <a:off x="5191133" y="3251136"/>
            <a:ext cx="668542" cy="3027445"/>
          </a:xfrm>
          <a:prstGeom prst="line">
            <a:avLst/>
          </a:prstGeom>
          <a:ln>
            <a:solidFill>
              <a:schemeClr val="accent6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/>
          <p:cNvCxnSpPr>
            <a:stCxn id="10" idx="7"/>
          </p:cNvCxnSpPr>
          <p:nvPr/>
        </p:nvCxnSpPr>
        <p:spPr>
          <a:xfrm>
            <a:off x="5658472" y="2783797"/>
            <a:ext cx="3085013" cy="782385"/>
          </a:xfrm>
          <a:prstGeom prst="line">
            <a:avLst/>
          </a:prstGeom>
          <a:ln>
            <a:solidFill>
              <a:schemeClr val="accent6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橢圓 37"/>
          <p:cNvSpPr/>
          <p:nvPr/>
        </p:nvSpPr>
        <p:spPr>
          <a:xfrm rot="2320834">
            <a:off x="3928106" y="2389213"/>
            <a:ext cx="875291" cy="1377127"/>
          </a:xfrm>
          <a:prstGeom prst="ellipse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5" name="矩形 24"/>
          <p:cNvSpPr/>
          <p:nvPr/>
        </p:nvSpPr>
        <p:spPr>
          <a:xfrm>
            <a:off x="0" y="868895"/>
            <a:ext cx="3312160" cy="3371877"/>
          </a:xfrm>
          <a:prstGeom prst="rect">
            <a:avLst/>
          </a:prstGeom>
          <a:noFill/>
          <a:ln w="38100">
            <a:solidFill>
              <a:schemeClr val="accent3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40" name="直線接點 39"/>
          <p:cNvCxnSpPr>
            <a:stCxn id="38" idx="5"/>
          </p:cNvCxnSpPr>
          <p:nvPr/>
        </p:nvCxnSpPr>
        <p:spPr>
          <a:xfrm flipH="1">
            <a:off x="3312160" y="3651269"/>
            <a:ext cx="990877" cy="589503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/>
          <p:cNvCxnSpPr>
            <a:stCxn id="38" idx="0"/>
          </p:cNvCxnSpPr>
          <p:nvPr/>
        </p:nvCxnSpPr>
        <p:spPr>
          <a:xfrm flipH="1" flipV="1">
            <a:off x="3312160" y="868896"/>
            <a:ext cx="1483929" cy="1671359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矩形 30"/>
          <p:cNvSpPr/>
          <p:nvPr/>
        </p:nvSpPr>
        <p:spPr>
          <a:xfrm>
            <a:off x="6010763" y="3959262"/>
            <a:ext cx="10239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b="1" dirty="0"/>
              <a:t>Tfg2-WH</a:t>
            </a:r>
            <a:endParaRPr lang="zh-TW" altLang="en-US" b="1" dirty="0"/>
          </a:p>
        </p:txBody>
      </p:sp>
      <p:sp>
        <p:nvSpPr>
          <p:cNvPr id="55" name="矩形 54"/>
          <p:cNvSpPr/>
          <p:nvPr/>
        </p:nvSpPr>
        <p:spPr>
          <a:xfrm>
            <a:off x="7824170" y="3851120"/>
            <a:ext cx="6793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b="1" dirty="0" smtClean="0">
                <a:solidFill>
                  <a:srgbClr val="000000"/>
                </a:solidFill>
              </a:rPr>
              <a:t>Rpb2</a:t>
            </a:r>
            <a:endParaRPr lang="zh-TW" altLang="en-US" b="1" dirty="0">
              <a:solidFill>
                <a:srgbClr val="000000"/>
              </a:solidFill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7083433" y="6147579"/>
            <a:ext cx="8002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b="1" dirty="0" smtClean="0"/>
              <a:t>Rpb10</a:t>
            </a:r>
            <a:endParaRPr lang="zh-TW" altLang="en-US" b="1" dirty="0"/>
          </a:p>
        </p:txBody>
      </p:sp>
      <p:sp>
        <p:nvSpPr>
          <p:cNvPr id="57" name="矩形 56"/>
          <p:cNvSpPr/>
          <p:nvPr/>
        </p:nvSpPr>
        <p:spPr>
          <a:xfrm>
            <a:off x="8355015" y="5223895"/>
            <a:ext cx="87344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b="1" dirty="0" smtClean="0"/>
              <a:t>Tfg1</a:t>
            </a:r>
          </a:p>
          <a:p>
            <a:pPr algn="ctr"/>
            <a:r>
              <a:rPr lang="en-US" altLang="zh-TW" b="1" dirty="0" smtClean="0"/>
              <a:t>N-term</a:t>
            </a:r>
            <a:endParaRPr lang="zh-TW" altLang="en-US" b="1" dirty="0"/>
          </a:p>
        </p:txBody>
      </p:sp>
      <p:sp>
        <p:nvSpPr>
          <p:cNvPr id="58" name="矩形 57"/>
          <p:cNvSpPr/>
          <p:nvPr/>
        </p:nvSpPr>
        <p:spPr>
          <a:xfrm>
            <a:off x="70848" y="990874"/>
            <a:ext cx="113110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b="1" dirty="0" smtClean="0"/>
              <a:t>TFIIF</a:t>
            </a:r>
          </a:p>
          <a:p>
            <a:pPr algn="ctr"/>
            <a:r>
              <a:rPr lang="en-US" altLang="zh-TW" b="1" dirty="0" smtClean="0"/>
              <a:t>D-domain</a:t>
            </a:r>
            <a:endParaRPr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17069481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41C5E-CC09-BF46-96EE-CC5C2197FE1B}" type="slidenum">
              <a:rPr kumimoji="1" lang="zh-TW" altLang="en-US" smtClean="0"/>
              <a:t>19</a:t>
            </a:fld>
            <a:endParaRPr kumimoji="1" lang="zh-TW" altLang="en-US"/>
          </a:p>
        </p:txBody>
      </p:sp>
      <p:grpSp>
        <p:nvGrpSpPr>
          <p:cNvPr id="22" name="群組 21"/>
          <p:cNvGrpSpPr/>
          <p:nvPr/>
        </p:nvGrpSpPr>
        <p:grpSpPr>
          <a:xfrm>
            <a:off x="485274" y="1207544"/>
            <a:ext cx="4143512" cy="3908801"/>
            <a:chOff x="115753" y="1066216"/>
            <a:chExt cx="4143512" cy="3908801"/>
          </a:xfrm>
        </p:grpSpPr>
        <p:pic>
          <p:nvPicPr>
            <p:cNvPr id="5" name="圖片 4" descr="image_tfg2WH_switch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8462" y="1365685"/>
              <a:ext cx="3865263" cy="3240000"/>
            </a:xfrm>
            <a:prstGeom prst="rect">
              <a:avLst/>
            </a:prstGeom>
          </p:spPr>
        </p:pic>
        <p:sp>
          <p:nvSpPr>
            <p:cNvPr id="8" name="文字方塊 7"/>
            <p:cNvSpPr txBox="1"/>
            <p:nvPr/>
          </p:nvSpPr>
          <p:spPr>
            <a:xfrm>
              <a:off x="307196" y="1116570"/>
              <a:ext cx="144658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2400" b="1" dirty="0" smtClean="0"/>
                <a:t>D-domain</a:t>
              </a:r>
              <a:endParaRPr lang="zh-TW" altLang="en-US" sz="2400" b="1" dirty="0"/>
            </a:p>
          </p:txBody>
        </p:sp>
        <p:sp>
          <p:nvSpPr>
            <p:cNvPr id="9" name="文字方塊 8"/>
            <p:cNvSpPr txBox="1"/>
            <p:nvPr/>
          </p:nvSpPr>
          <p:spPr>
            <a:xfrm>
              <a:off x="2907613" y="1066216"/>
              <a:ext cx="135165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b="1" dirty="0" smtClean="0"/>
                <a:t>Our docking</a:t>
              </a:r>
            </a:p>
            <a:p>
              <a:pPr algn="ctr"/>
              <a:r>
                <a:rPr lang="en-US" altLang="zh-TW" b="1" dirty="0" smtClean="0"/>
                <a:t>Tfg2-WH</a:t>
              </a:r>
              <a:endParaRPr lang="zh-TW" altLang="en-US" b="1" dirty="0"/>
            </a:p>
          </p:txBody>
        </p:sp>
        <p:sp>
          <p:nvSpPr>
            <p:cNvPr id="10" name="文字方塊 9"/>
            <p:cNvSpPr txBox="1"/>
            <p:nvPr/>
          </p:nvSpPr>
          <p:spPr>
            <a:xfrm>
              <a:off x="115753" y="4252704"/>
              <a:ext cx="139619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b="1" dirty="0" smtClean="0"/>
                <a:t>Tfg2-WH</a:t>
              </a:r>
            </a:p>
            <a:p>
              <a:pPr algn="ctr"/>
              <a:r>
                <a:rPr lang="en-US" altLang="zh-TW" b="1" dirty="0" smtClean="0"/>
                <a:t>In PIC (5fyw)</a:t>
              </a:r>
              <a:endParaRPr lang="zh-TW" altLang="en-US" b="1" dirty="0"/>
            </a:p>
          </p:txBody>
        </p:sp>
        <p:sp>
          <p:nvSpPr>
            <p:cNvPr id="11" name="文字方塊 10"/>
            <p:cNvSpPr txBox="1"/>
            <p:nvPr/>
          </p:nvSpPr>
          <p:spPr>
            <a:xfrm>
              <a:off x="2012078" y="4605685"/>
              <a:ext cx="8955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Rpb4/7</a:t>
              </a:r>
              <a:endParaRPr lang="zh-TW" altLang="en-US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3" name="橢圓 2"/>
            <p:cNvSpPr/>
            <p:nvPr/>
          </p:nvSpPr>
          <p:spPr>
            <a:xfrm>
              <a:off x="307196" y="3205595"/>
              <a:ext cx="1047109" cy="1047109"/>
            </a:xfrm>
            <a:prstGeom prst="ellipse">
              <a:avLst/>
            </a:prstGeom>
            <a:noFill/>
            <a:ln w="38100">
              <a:solidFill>
                <a:srgbClr val="0000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3" name="橢圓 12"/>
            <p:cNvSpPr/>
            <p:nvPr/>
          </p:nvSpPr>
          <p:spPr>
            <a:xfrm>
              <a:off x="2459846" y="1620811"/>
              <a:ext cx="1047109" cy="1047109"/>
            </a:xfrm>
            <a:prstGeom prst="ellipse">
              <a:avLst/>
            </a:prstGeom>
            <a:noFill/>
            <a:ln w="38100">
              <a:solidFill>
                <a:srgbClr val="0000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grpSp>
        <p:nvGrpSpPr>
          <p:cNvPr id="20" name="群組 19"/>
          <p:cNvGrpSpPr/>
          <p:nvPr/>
        </p:nvGrpSpPr>
        <p:grpSpPr>
          <a:xfrm>
            <a:off x="4454794" y="3042460"/>
            <a:ext cx="504680" cy="884139"/>
            <a:chOff x="4176268" y="5340478"/>
            <a:chExt cx="496304" cy="869459"/>
          </a:xfrm>
        </p:grpSpPr>
        <p:sp>
          <p:nvSpPr>
            <p:cNvPr id="4" name="文字方塊 3"/>
            <p:cNvSpPr txBox="1"/>
            <p:nvPr/>
          </p:nvSpPr>
          <p:spPr>
            <a:xfrm>
              <a:off x="4183943" y="5340478"/>
              <a:ext cx="488629" cy="3632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TW" dirty="0" smtClean="0"/>
                <a:t>90°</a:t>
              </a:r>
              <a:endParaRPr kumimoji="1" lang="zh-TW" altLang="en-US" dirty="0"/>
            </a:p>
          </p:txBody>
        </p:sp>
        <p:cxnSp>
          <p:nvCxnSpPr>
            <p:cNvPr id="17" name="直線箭頭接點 16"/>
            <p:cNvCxnSpPr/>
            <p:nvPr/>
          </p:nvCxnSpPr>
          <p:spPr>
            <a:xfrm>
              <a:off x="4176268" y="5801918"/>
              <a:ext cx="481834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圓形箭號 17"/>
            <p:cNvSpPr/>
            <p:nvPr/>
          </p:nvSpPr>
          <p:spPr>
            <a:xfrm>
              <a:off x="4299497" y="5616549"/>
              <a:ext cx="202661" cy="593388"/>
            </a:xfrm>
            <a:prstGeom prst="circularArrow">
              <a:avLst>
                <a:gd name="adj1" fmla="val 10350"/>
                <a:gd name="adj2" fmla="val 1066557"/>
                <a:gd name="adj3" fmla="val 20635139"/>
                <a:gd name="adj4" fmla="val 11099410"/>
                <a:gd name="adj5" fmla="val 10015"/>
              </a:avLst>
            </a:prstGeom>
            <a:solidFill>
              <a:schemeClr val="tx1"/>
            </a:solidFill>
            <a:ln w="381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4" name="矩形 23"/>
          <p:cNvSpPr/>
          <p:nvPr/>
        </p:nvSpPr>
        <p:spPr>
          <a:xfrm>
            <a:off x="1873243" y="0"/>
            <a:ext cx="5397534" cy="646321"/>
          </a:xfrm>
          <a:prstGeom prst="rect">
            <a:avLst/>
          </a:prstGeom>
        </p:spPr>
        <p:txBody>
          <a:bodyPr wrap="none" lIns="91429" tIns="45715" rIns="91429" bIns="45715">
            <a:spAutoFit/>
          </a:bodyPr>
          <a:lstStyle/>
          <a:p>
            <a:pPr algn="ctr"/>
            <a:r>
              <a:rPr kumimoji="1" lang="en-US" altLang="zh-TW" sz="3600" b="1" dirty="0" smtClean="0"/>
              <a:t>The Movement of Tfg2-WH</a:t>
            </a:r>
            <a:endParaRPr kumimoji="1" lang="en-US" altLang="zh-TW" sz="3600" b="1" dirty="0"/>
          </a:p>
        </p:txBody>
      </p:sp>
      <p:sp>
        <p:nvSpPr>
          <p:cNvPr id="16" name="文字方塊 15"/>
          <p:cNvSpPr txBox="1"/>
          <p:nvPr/>
        </p:nvSpPr>
        <p:spPr>
          <a:xfrm>
            <a:off x="690491" y="5709920"/>
            <a:ext cx="74817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kumimoji="1" lang="en-US" altLang="zh-TW" sz="2400" dirty="0" smtClean="0">
                <a:solidFill>
                  <a:srgbClr val="008000"/>
                </a:solidFill>
              </a:rPr>
              <a:t>TFIIF (green)</a:t>
            </a:r>
            <a:r>
              <a:rPr kumimoji="1" lang="en-US" altLang="zh-TW" sz="2400" dirty="0" smtClean="0"/>
              <a:t>	: pre-initiation complex (PDB:5FYW)</a:t>
            </a:r>
          </a:p>
          <a:p>
            <a:pPr marL="285750" indent="-285750">
              <a:buFont typeface="Arial"/>
              <a:buChar char="•"/>
            </a:pPr>
            <a:r>
              <a:rPr kumimoji="1" lang="en-US" altLang="zh-TW" sz="2400" dirty="0" smtClean="0">
                <a:solidFill>
                  <a:srgbClr val="FF6600"/>
                </a:solidFill>
              </a:rPr>
              <a:t>TFIIF (orange)</a:t>
            </a:r>
            <a:r>
              <a:rPr kumimoji="1" lang="en-US" altLang="zh-TW" sz="2400" dirty="0" smtClean="0"/>
              <a:t>	: our elongation complex</a:t>
            </a:r>
          </a:p>
        </p:txBody>
      </p:sp>
      <p:grpSp>
        <p:nvGrpSpPr>
          <p:cNvPr id="19" name="群組 18"/>
          <p:cNvGrpSpPr/>
          <p:nvPr/>
        </p:nvGrpSpPr>
        <p:grpSpPr>
          <a:xfrm>
            <a:off x="4844821" y="1507013"/>
            <a:ext cx="3865263" cy="3609332"/>
            <a:chOff x="4844821" y="1507013"/>
            <a:chExt cx="3865263" cy="3609332"/>
          </a:xfrm>
        </p:grpSpPr>
        <p:pic>
          <p:nvPicPr>
            <p:cNvPr id="6" name="圖片 5" descr="image_tfg2WH_switch2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44821" y="1507013"/>
              <a:ext cx="3865263" cy="3240000"/>
            </a:xfrm>
            <a:prstGeom prst="rect">
              <a:avLst/>
            </a:prstGeom>
          </p:spPr>
        </p:pic>
        <p:sp>
          <p:nvSpPr>
            <p:cNvPr id="7" name="弧形箭號 (左彎) 9"/>
            <p:cNvSpPr/>
            <p:nvPr/>
          </p:nvSpPr>
          <p:spPr>
            <a:xfrm rot="3611045" flipV="1">
              <a:off x="6550757" y="3270662"/>
              <a:ext cx="846445" cy="2347450"/>
            </a:xfrm>
            <a:prstGeom prst="curvedLeftArrow">
              <a:avLst>
                <a:gd name="adj1" fmla="val 25000"/>
                <a:gd name="adj2" fmla="val 50000"/>
                <a:gd name="adj3" fmla="val 32664"/>
              </a:avLst>
            </a:prstGeom>
            <a:solidFill>
              <a:srgbClr val="0D73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2" name="文字方塊 11"/>
            <p:cNvSpPr txBox="1"/>
            <p:nvPr/>
          </p:nvSpPr>
          <p:spPr>
            <a:xfrm>
              <a:off x="6979463" y="4747013"/>
              <a:ext cx="7274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>
                  <a:solidFill>
                    <a:schemeClr val="accent4">
                      <a:lumMod val="50000"/>
                    </a:schemeClr>
                  </a:solidFill>
                </a:rPr>
                <a:t>98.3</a:t>
              </a:r>
              <a:r>
                <a:rPr lang="en-US" altLang="zh-TW" dirty="0">
                  <a:solidFill>
                    <a:schemeClr val="accent4">
                      <a:lumMod val="50000"/>
                    </a:schemeClr>
                  </a:solidFill>
                </a:rPr>
                <a:t>Å</a:t>
              </a:r>
              <a:endParaRPr lang="zh-TW" altLang="en-US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sp>
          <p:nvSpPr>
            <p:cNvPr id="14" name="橢圓 13"/>
            <p:cNvSpPr/>
            <p:nvPr/>
          </p:nvSpPr>
          <p:spPr>
            <a:xfrm>
              <a:off x="5006607" y="3699904"/>
              <a:ext cx="1047109" cy="1047109"/>
            </a:xfrm>
            <a:prstGeom prst="ellipse">
              <a:avLst/>
            </a:prstGeom>
            <a:noFill/>
            <a:ln w="38100">
              <a:solidFill>
                <a:srgbClr val="0000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5" name="橢圓 14"/>
            <p:cNvSpPr/>
            <p:nvPr/>
          </p:nvSpPr>
          <p:spPr>
            <a:xfrm>
              <a:off x="7025668" y="2762124"/>
              <a:ext cx="1047109" cy="1047109"/>
            </a:xfrm>
            <a:prstGeom prst="ellipse">
              <a:avLst/>
            </a:prstGeom>
            <a:noFill/>
            <a:ln w="38100">
              <a:solidFill>
                <a:srgbClr val="0000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25" name="文字方塊 24"/>
            <p:cNvSpPr txBox="1"/>
            <p:nvPr/>
          </p:nvSpPr>
          <p:spPr>
            <a:xfrm>
              <a:off x="5101799" y="1772751"/>
              <a:ext cx="11311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b="1" dirty="0" smtClean="0"/>
                <a:t>D-domain</a:t>
              </a:r>
              <a:endParaRPr lang="zh-TW" alt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7727008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17223"/>
            <a:ext cx="8229600" cy="579033"/>
          </a:xfrm>
        </p:spPr>
        <p:txBody>
          <a:bodyPr>
            <a:noAutofit/>
          </a:bodyPr>
          <a:lstStyle/>
          <a:p>
            <a:r>
              <a:rPr kumimoji="1" lang="en-US" altLang="zh-TW" sz="3600" dirty="0"/>
              <a:t>Outline</a:t>
            </a:r>
            <a:endParaRPr kumimoji="1" lang="zh-TW" altLang="en-US" sz="36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25992" y="615128"/>
            <a:ext cx="7860807" cy="587851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TW" sz="2000" b="1" dirty="0"/>
              <a:t>Introduction</a:t>
            </a:r>
          </a:p>
          <a:p>
            <a:pPr lvl="1"/>
            <a:r>
              <a:rPr lang="en-US" altLang="zh-TW" sz="1400" dirty="0"/>
              <a:t>What is RNA polymerase</a:t>
            </a:r>
          </a:p>
          <a:p>
            <a:pPr lvl="1"/>
            <a:r>
              <a:rPr lang="en-US" altLang="zh-TW" sz="1400" dirty="0"/>
              <a:t>Transcription cycle &amp; co-factor for regulation</a:t>
            </a:r>
          </a:p>
          <a:p>
            <a:pPr lvl="1"/>
            <a:r>
              <a:rPr lang="en-US" altLang="zh-TW" sz="1400" dirty="0"/>
              <a:t>Proposed function and structure of TFIIF</a:t>
            </a:r>
          </a:p>
          <a:p>
            <a:pPr lvl="1"/>
            <a:r>
              <a:rPr lang="en-US" altLang="zh-TW" sz="1400" dirty="0"/>
              <a:t>Why TFIIF is important?</a:t>
            </a:r>
          </a:p>
          <a:p>
            <a:pPr marL="0" indent="0">
              <a:buNone/>
            </a:pPr>
            <a:r>
              <a:rPr lang="en-US" altLang="zh-TW" sz="2000" b="1" dirty="0" smtClean="0"/>
              <a:t>Method</a:t>
            </a:r>
            <a:endParaRPr lang="en-US" altLang="zh-TW" sz="2000" b="1" dirty="0"/>
          </a:p>
          <a:p>
            <a:pPr lvl="1"/>
            <a:r>
              <a:rPr lang="en-US" altLang="zh-TW" sz="1400" dirty="0" err="1" smtClean="0"/>
              <a:t>Cryo</a:t>
            </a:r>
            <a:r>
              <a:rPr lang="en-US" altLang="zh-TW" sz="1400" dirty="0"/>
              <a:t>-</a:t>
            </a:r>
            <a:r>
              <a:rPr lang="en-US" altLang="zh-TW" sz="1400" dirty="0" smtClean="0"/>
              <a:t>sample </a:t>
            </a:r>
            <a:r>
              <a:rPr lang="en-US" altLang="zh-TW" sz="1400" dirty="0"/>
              <a:t>preparation</a:t>
            </a:r>
          </a:p>
          <a:p>
            <a:pPr lvl="1"/>
            <a:r>
              <a:rPr lang="en-US" altLang="zh-TW" sz="1400" dirty="0" smtClean="0"/>
              <a:t>Image </a:t>
            </a:r>
            <a:r>
              <a:rPr lang="en-US" altLang="zh-TW" sz="1400" dirty="0"/>
              <a:t>c</a:t>
            </a:r>
            <a:r>
              <a:rPr lang="en-US" altLang="zh-TW" sz="1400" dirty="0" smtClean="0"/>
              <a:t>ollection and processing</a:t>
            </a:r>
            <a:endParaRPr lang="en-US" altLang="zh-TW" sz="1400" dirty="0"/>
          </a:p>
          <a:p>
            <a:pPr marL="0" indent="0">
              <a:buNone/>
            </a:pPr>
            <a:r>
              <a:rPr lang="en-US" altLang="zh-TW" sz="2000" b="1" dirty="0"/>
              <a:t>Experimental Result</a:t>
            </a:r>
          </a:p>
          <a:p>
            <a:pPr lvl="1"/>
            <a:r>
              <a:rPr lang="en-US" altLang="zh-TW" sz="1400" dirty="0"/>
              <a:t>Total resolution and highlight side chain</a:t>
            </a:r>
          </a:p>
          <a:p>
            <a:pPr lvl="1"/>
            <a:r>
              <a:rPr lang="en-US" altLang="zh-TW" sz="1400" dirty="0"/>
              <a:t>3D classification tree</a:t>
            </a:r>
          </a:p>
          <a:p>
            <a:pPr lvl="1"/>
            <a:r>
              <a:rPr lang="en-US" altLang="zh-TW" sz="1400" dirty="0" smtClean="0"/>
              <a:t>Form </a:t>
            </a:r>
            <a:r>
              <a:rPr lang="en-US" altLang="zh-TW" sz="1400" dirty="0"/>
              <a:t>1 - WH on Rpb10 </a:t>
            </a:r>
            <a:r>
              <a:rPr lang="en-US" altLang="zh-TW" sz="1400" dirty="0" smtClean="0"/>
              <a:t>: a new found in high definition </a:t>
            </a:r>
          </a:p>
          <a:p>
            <a:pPr lvl="1"/>
            <a:r>
              <a:rPr lang="en-US" altLang="zh-TW" sz="1400" dirty="0" smtClean="0"/>
              <a:t>Form </a:t>
            </a:r>
            <a:r>
              <a:rPr lang="en-US" altLang="zh-TW" sz="1400" dirty="0"/>
              <a:t>2 - Cleft Nearby : a shaking bulk density</a:t>
            </a:r>
          </a:p>
          <a:p>
            <a:pPr lvl="1"/>
            <a:r>
              <a:rPr lang="en-US" altLang="zh-TW" sz="1400" dirty="0" err="1" smtClean="0"/>
              <a:t>smFRET</a:t>
            </a:r>
            <a:r>
              <a:rPr lang="en-US" altLang="zh-TW" sz="1400" dirty="0" smtClean="0"/>
              <a:t> </a:t>
            </a:r>
            <a:r>
              <a:rPr lang="en-US" altLang="zh-TW" sz="1400" dirty="0"/>
              <a:t>show multi mode</a:t>
            </a:r>
          </a:p>
          <a:p>
            <a:pPr marL="0" lvl="1" indent="0">
              <a:buNone/>
            </a:pPr>
            <a:r>
              <a:rPr lang="en-US" altLang="zh-TW" sz="2000" b="1" dirty="0"/>
              <a:t>Discussion - Mobility of </a:t>
            </a:r>
            <a:r>
              <a:rPr lang="en-US" altLang="zh-TW" sz="2000" b="1" dirty="0" smtClean="0"/>
              <a:t>TFIIF</a:t>
            </a:r>
            <a:endParaRPr lang="en-US" altLang="zh-TW" sz="2000" b="1" dirty="0"/>
          </a:p>
          <a:p>
            <a:pPr lvl="1"/>
            <a:r>
              <a:rPr lang="en-US" altLang="zh-TW" sz="1400" dirty="0"/>
              <a:t>B</a:t>
            </a:r>
            <a:r>
              <a:rPr lang="en-US" altLang="zh-TW" sz="1400" dirty="0" smtClean="0"/>
              <a:t>ig </a:t>
            </a:r>
            <a:r>
              <a:rPr lang="en-US" altLang="zh-TW" sz="1400" dirty="0"/>
              <a:t>move — </a:t>
            </a:r>
            <a:r>
              <a:rPr lang="en-US" altLang="zh-TW" sz="1400" dirty="0" smtClean="0"/>
              <a:t>Cleft </a:t>
            </a:r>
            <a:r>
              <a:rPr lang="en-US" altLang="zh-TW" sz="1400" dirty="0"/>
              <a:t>to </a:t>
            </a:r>
            <a:r>
              <a:rPr lang="en-US" altLang="zh-TW" sz="1400" dirty="0" smtClean="0"/>
              <a:t>Rpb10</a:t>
            </a:r>
          </a:p>
          <a:p>
            <a:pPr lvl="1"/>
            <a:r>
              <a:rPr lang="en-US" altLang="zh-TW" sz="1400" dirty="0"/>
              <a:t>S</a:t>
            </a:r>
            <a:r>
              <a:rPr lang="en-US" altLang="zh-TW" sz="1400" dirty="0" smtClean="0"/>
              <a:t>mall </a:t>
            </a:r>
            <a:r>
              <a:rPr lang="en-US" altLang="zh-TW" sz="1400" dirty="0"/>
              <a:t>move — Cleft Nearby vibrating</a:t>
            </a:r>
          </a:p>
          <a:p>
            <a:pPr marL="0" indent="0">
              <a:buNone/>
            </a:pPr>
            <a:r>
              <a:rPr lang="en-US" altLang="zh-TW" sz="2000" b="1" dirty="0"/>
              <a:t>Conclusion</a:t>
            </a:r>
          </a:p>
          <a:p>
            <a:pPr lvl="1"/>
            <a:r>
              <a:rPr lang="en-US" altLang="zh-TW" sz="1400" dirty="0"/>
              <a:t>A clear interface for tfg2 WH and Rpb10</a:t>
            </a:r>
          </a:p>
          <a:p>
            <a:pPr lvl="1"/>
            <a:r>
              <a:rPr lang="en-US" altLang="zh-TW" sz="1400" dirty="0"/>
              <a:t>the mobility of tfg2 WH 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41C5E-CC09-BF46-96EE-CC5C2197FE1B}" type="slidenum">
              <a:rPr kumimoji="1" lang="zh-TW" altLang="en-US" smtClean="0"/>
              <a:t>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976029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41C5E-CC09-BF46-96EE-CC5C2197FE1B}" type="slidenum">
              <a:rPr kumimoji="1" lang="zh-TW" altLang="en-US" smtClean="0"/>
              <a:t>20</a:t>
            </a:fld>
            <a:endParaRPr kumimoji="1" lang="zh-TW" altLang="en-US" dirty="0"/>
          </a:p>
        </p:txBody>
      </p:sp>
      <p:pic>
        <p:nvPicPr>
          <p:cNvPr id="3" name="圖片 2" descr="image_585_up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38"/>
          <a:stretch/>
        </p:blipFill>
        <p:spPr>
          <a:xfrm>
            <a:off x="406750" y="3807598"/>
            <a:ext cx="2519835" cy="2450247"/>
          </a:xfrm>
          <a:prstGeom prst="rect">
            <a:avLst/>
          </a:prstGeom>
        </p:spPr>
      </p:pic>
      <p:pic>
        <p:nvPicPr>
          <p:cNvPr id="4" name="圖片 3" descr="image_586_down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34"/>
          <a:stretch/>
        </p:blipFill>
        <p:spPr>
          <a:xfrm>
            <a:off x="3100452" y="3807598"/>
            <a:ext cx="2519705" cy="2450247"/>
          </a:xfrm>
          <a:prstGeom prst="rect">
            <a:avLst/>
          </a:prstGeom>
        </p:spPr>
      </p:pic>
      <p:grpSp>
        <p:nvGrpSpPr>
          <p:cNvPr id="43" name="群組 42"/>
          <p:cNvGrpSpPr/>
          <p:nvPr/>
        </p:nvGrpSpPr>
        <p:grpSpPr>
          <a:xfrm>
            <a:off x="59450" y="1751527"/>
            <a:ext cx="4515062" cy="2056071"/>
            <a:chOff x="5339" y="491576"/>
            <a:chExt cx="5948485" cy="2708824"/>
          </a:xfrm>
        </p:grpSpPr>
        <p:pic>
          <p:nvPicPr>
            <p:cNvPr id="17" name="圖片 16" descr="image_00_484_211C.png"/>
            <p:cNvPicPr>
              <a:picLocks noChangeAspect="1"/>
            </p:cNvPicPr>
            <p:nvPr/>
          </p:nvPicPr>
          <p:blipFill>
            <a:blip r:embed="rId4">
              <a:grayscl/>
              <a:alphaModFix amt="2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64608" y="491576"/>
              <a:ext cx="501897" cy="536531"/>
            </a:xfrm>
            <a:prstGeom prst="rect">
              <a:avLst/>
            </a:prstGeom>
          </p:spPr>
        </p:pic>
        <p:cxnSp>
          <p:nvCxnSpPr>
            <p:cNvPr id="6" name="直線接點 5"/>
            <p:cNvCxnSpPr/>
            <p:nvPr/>
          </p:nvCxnSpPr>
          <p:spPr>
            <a:xfrm>
              <a:off x="1613781" y="1028107"/>
              <a:ext cx="0" cy="343359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線接點 6"/>
            <p:cNvCxnSpPr/>
            <p:nvPr/>
          </p:nvCxnSpPr>
          <p:spPr>
            <a:xfrm>
              <a:off x="856958" y="1242799"/>
              <a:ext cx="1510508" cy="0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線接點 7"/>
            <p:cNvCxnSpPr/>
            <p:nvPr/>
          </p:nvCxnSpPr>
          <p:spPr>
            <a:xfrm>
              <a:off x="858786" y="1242799"/>
              <a:ext cx="0" cy="128668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線接點 8"/>
            <p:cNvCxnSpPr/>
            <p:nvPr/>
          </p:nvCxnSpPr>
          <p:spPr>
            <a:xfrm>
              <a:off x="2367466" y="1242799"/>
              <a:ext cx="0" cy="128668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線接點 9"/>
            <p:cNvCxnSpPr/>
            <p:nvPr/>
          </p:nvCxnSpPr>
          <p:spPr>
            <a:xfrm>
              <a:off x="1766797" y="2147375"/>
              <a:ext cx="600669" cy="0"/>
            </a:xfrm>
            <a:prstGeom prst="line">
              <a:avLst/>
            </a:prstGeom>
            <a:ln w="254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線接點 10"/>
            <p:cNvCxnSpPr/>
            <p:nvPr/>
          </p:nvCxnSpPr>
          <p:spPr>
            <a:xfrm>
              <a:off x="2367466" y="1934987"/>
              <a:ext cx="0" cy="882194"/>
            </a:xfrm>
            <a:prstGeom prst="line">
              <a:avLst/>
            </a:prstGeom>
            <a:ln w="317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線接點 11"/>
            <p:cNvCxnSpPr/>
            <p:nvPr/>
          </p:nvCxnSpPr>
          <p:spPr>
            <a:xfrm>
              <a:off x="1774826" y="2147375"/>
              <a:ext cx="0" cy="1053025"/>
            </a:xfrm>
            <a:prstGeom prst="line">
              <a:avLst/>
            </a:prstGeom>
            <a:ln w="317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線接點 12"/>
            <p:cNvCxnSpPr/>
            <p:nvPr/>
          </p:nvCxnSpPr>
          <p:spPr>
            <a:xfrm>
              <a:off x="2960596" y="2149679"/>
              <a:ext cx="0" cy="128668"/>
            </a:xfrm>
            <a:prstGeom prst="line">
              <a:avLst/>
            </a:prstGeom>
            <a:ln w="31750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線接點 13"/>
            <p:cNvCxnSpPr/>
            <p:nvPr/>
          </p:nvCxnSpPr>
          <p:spPr>
            <a:xfrm>
              <a:off x="256288" y="2149679"/>
              <a:ext cx="600670" cy="0"/>
            </a:xfrm>
            <a:prstGeom prst="line">
              <a:avLst/>
            </a:prstGeom>
            <a:ln w="25400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接點 14"/>
            <p:cNvCxnSpPr/>
            <p:nvPr/>
          </p:nvCxnSpPr>
          <p:spPr>
            <a:xfrm>
              <a:off x="856958" y="1937291"/>
              <a:ext cx="0" cy="343359"/>
            </a:xfrm>
            <a:prstGeom prst="line">
              <a:avLst/>
            </a:prstGeom>
            <a:ln w="31750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接點 15"/>
            <p:cNvCxnSpPr/>
            <p:nvPr/>
          </p:nvCxnSpPr>
          <p:spPr>
            <a:xfrm>
              <a:off x="260428" y="2149679"/>
              <a:ext cx="0" cy="128668"/>
            </a:xfrm>
            <a:prstGeom prst="line">
              <a:avLst/>
            </a:prstGeom>
            <a:ln w="31750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圖片 17" descr="image_01_578_225C.png"/>
            <p:cNvPicPr>
              <a:picLocks noChangeAspect="1"/>
            </p:cNvPicPr>
            <p:nvPr/>
          </p:nvPicPr>
          <p:blipFill>
            <a:blip r:embed="rId5">
              <a:grayscl/>
              <a:alphaModFix amt="4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62832" y="1371467"/>
              <a:ext cx="501897" cy="536531"/>
            </a:xfrm>
            <a:prstGeom prst="rect">
              <a:avLst/>
            </a:prstGeom>
          </p:spPr>
        </p:pic>
        <p:pic>
          <p:nvPicPr>
            <p:cNvPr id="19" name="圖片 18" descr="image_01_577_239C.png"/>
            <p:cNvPicPr>
              <a:picLocks noChangeAspect="1"/>
            </p:cNvPicPr>
            <p:nvPr/>
          </p:nvPicPr>
          <p:blipFill>
            <a:blip r:embed="rId6">
              <a:grayscl/>
              <a:alphaModFix amt="4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9781" y="1371467"/>
              <a:ext cx="501897" cy="536531"/>
            </a:xfrm>
            <a:prstGeom prst="rect">
              <a:avLst/>
            </a:prstGeom>
          </p:spPr>
        </p:pic>
        <p:pic>
          <p:nvPicPr>
            <p:cNvPr id="20" name="圖片 19" descr="image_01_579_227C.png"/>
            <p:cNvPicPr>
              <a:picLocks noChangeAspect="1"/>
            </p:cNvPicPr>
            <p:nvPr/>
          </p:nvPicPr>
          <p:blipFill>
            <a:blip r:embed="rId7">
              <a:grayscl/>
              <a:alphaModFix amt="4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16518" y="1371467"/>
              <a:ext cx="501897" cy="536531"/>
            </a:xfrm>
            <a:prstGeom prst="rect">
              <a:avLst/>
            </a:prstGeom>
          </p:spPr>
        </p:pic>
        <p:pic>
          <p:nvPicPr>
            <p:cNvPr id="21" name="圖片 20" descr="image_03_590_260C.png"/>
            <p:cNvPicPr>
              <a:picLocks noChangeAspect="1"/>
            </p:cNvPicPr>
            <p:nvPr/>
          </p:nvPicPr>
          <p:blipFill>
            <a:blip r:embed="rId8">
              <a:grayscl/>
              <a:alphaModFix amt="5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39" y="2240010"/>
              <a:ext cx="501897" cy="536531"/>
            </a:xfrm>
            <a:prstGeom prst="rect">
              <a:avLst/>
            </a:prstGeom>
          </p:spPr>
        </p:pic>
        <p:pic>
          <p:nvPicPr>
            <p:cNvPr id="22" name="圖片 21" descr="image_03_591_243C.png"/>
            <p:cNvPicPr>
              <a:picLocks noChangeAspect="1"/>
            </p:cNvPicPr>
            <p:nvPr/>
          </p:nvPicPr>
          <p:blipFill>
            <a:blip r:embed="rId9">
              <a:grayscl/>
              <a:alphaModFix amt="5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9781" y="2219690"/>
              <a:ext cx="501897" cy="536531"/>
            </a:xfrm>
            <a:prstGeom prst="rect">
              <a:avLst/>
            </a:prstGeom>
          </p:spPr>
        </p:pic>
        <p:pic>
          <p:nvPicPr>
            <p:cNvPr id="25" name="圖片 24" descr="image_02_587_232C.png"/>
            <p:cNvPicPr>
              <a:picLocks noChangeAspect="1"/>
            </p:cNvPicPr>
            <p:nvPr/>
          </p:nvPicPr>
          <p:blipFill>
            <a:blip r:embed="rId10">
              <a:grayscl/>
              <a:alphaModFix amt="5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09647" y="2219690"/>
              <a:ext cx="501897" cy="536531"/>
            </a:xfrm>
            <a:prstGeom prst="rect">
              <a:avLst/>
            </a:prstGeom>
          </p:spPr>
        </p:pic>
        <p:cxnSp>
          <p:nvCxnSpPr>
            <p:cNvPr id="32" name="直線接點 31"/>
            <p:cNvCxnSpPr/>
            <p:nvPr/>
          </p:nvCxnSpPr>
          <p:spPr>
            <a:xfrm>
              <a:off x="2367466" y="2147375"/>
              <a:ext cx="600669" cy="0"/>
            </a:xfrm>
            <a:prstGeom prst="line">
              <a:avLst/>
            </a:prstGeom>
            <a:ln w="25400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接點 36"/>
            <p:cNvCxnSpPr/>
            <p:nvPr/>
          </p:nvCxnSpPr>
          <p:spPr>
            <a:xfrm>
              <a:off x="2377626" y="2817181"/>
              <a:ext cx="3576198" cy="0"/>
            </a:xfrm>
            <a:prstGeom prst="line">
              <a:avLst/>
            </a:prstGeom>
            <a:ln w="254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線接點 38"/>
            <p:cNvCxnSpPr/>
            <p:nvPr/>
          </p:nvCxnSpPr>
          <p:spPr>
            <a:xfrm>
              <a:off x="5933504" y="2817181"/>
              <a:ext cx="0" cy="383219"/>
            </a:xfrm>
            <a:prstGeom prst="line">
              <a:avLst/>
            </a:prstGeom>
            <a:ln w="317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矩形 29"/>
          <p:cNvSpPr/>
          <p:nvPr/>
        </p:nvSpPr>
        <p:spPr>
          <a:xfrm>
            <a:off x="693215" y="0"/>
            <a:ext cx="7757630" cy="584765"/>
          </a:xfrm>
          <a:prstGeom prst="rect">
            <a:avLst/>
          </a:prstGeom>
        </p:spPr>
        <p:txBody>
          <a:bodyPr wrap="none" lIns="91429" tIns="45715" rIns="91429" bIns="45715">
            <a:spAutoFit/>
          </a:bodyPr>
          <a:lstStyle/>
          <a:p>
            <a:pPr algn="ctr"/>
            <a:r>
              <a:rPr kumimoji="1" lang="en-US" altLang="zh-TW" sz="3200" b="1" dirty="0" smtClean="0"/>
              <a:t>Low-definition Density Map at Cleft of RNAP</a:t>
            </a:r>
            <a:endParaRPr kumimoji="1" lang="en-US" altLang="zh-TW" sz="3200" b="1" dirty="0"/>
          </a:p>
        </p:txBody>
      </p:sp>
      <p:sp>
        <p:nvSpPr>
          <p:cNvPr id="23" name="文字方塊 22"/>
          <p:cNvSpPr txBox="1"/>
          <p:nvPr/>
        </p:nvSpPr>
        <p:spPr>
          <a:xfrm>
            <a:off x="1946329" y="3686972"/>
            <a:ext cx="9802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b="1" dirty="0" smtClean="0">
                <a:solidFill>
                  <a:schemeClr val="accent3">
                    <a:lumMod val="50000"/>
                  </a:schemeClr>
                </a:solidFill>
              </a:rPr>
              <a:t>Upper</a:t>
            </a:r>
            <a:endParaRPr kumimoji="1" lang="zh-TW" altLang="en-US" sz="2400" b="1" dirty="0">
              <a:solidFill>
                <a:schemeClr val="accent3">
                  <a:lumMod val="50000"/>
                </a:schemeClr>
              </a:solidFill>
            </a:endParaRPr>
          </a:p>
        </p:txBody>
      </p:sp>
      <p:grpSp>
        <p:nvGrpSpPr>
          <p:cNvPr id="26" name="群組 25"/>
          <p:cNvGrpSpPr/>
          <p:nvPr/>
        </p:nvGrpSpPr>
        <p:grpSpPr>
          <a:xfrm>
            <a:off x="4411475" y="803424"/>
            <a:ext cx="4842757" cy="3799031"/>
            <a:chOff x="4411475" y="655744"/>
            <a:chExt cx="4842757" cy="3799031"/>
          </a:xfrm>
        </p:grpSpPr>
        <p:pic>
          <p:nvPicPr>
            <p:cNvPr id="5" name="圖片 4" descr="image_586_focus.png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12375" y="655744"/>
              <a:ext cx="3553794" cy="3799031"/>
            </a:xfrm>
            <a:prstGeom prst="rect">
              <a:avLst/>
            </a:prstGeom>
          </p:spPr>
        </p:pic>
        <p:sp>
          <p:nvSpPr>
            <p:cNvPr id="40" name="文字方塊 39"/>
            <p:cNvSpPr txBox="1"/>
            <p:nvPr/>
          </p:nvSpPr>
          <p:spPr>
            <a:xfrm>
              <a:off x="4411475" y="2462254"/>
              <a:ext cx="147308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400" b="1" dirty="0" smtClean="0"/>
                <a:t>Downstream</a:t>
              </a:r>
            </a:p>
            <a:p>
              <a:pPr algn="ctr"/>
              <a:r>
                <a:rPr lang="en-US" altLang="zh-TW" sz="1400" b="1" dirty="0"/>
                <a:t>DNA</a:t>
              </a:r>
              <a:endParaRPr lang="en-US" altLang="zh-TW" sz="1400" b="1" dirty="0" smtClean="0"/>
            </a:p>
          </p:txBody>
        </p:sp>
        <p:sp>
          <p:nvSpPr>
            <p:cNvPr id="41" name="文字方塊 40"/>
            <p:cNvSpPr txBox="1"/>
            <p:nvPr/>
          </p:nvSpPr>
          <p:spPr>
            <a:xfrm>
              <a:off x="5774425" y="1296042"/>
              <a:ext cx="77877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000" b="1" dirty="0"/>
                <a:t>Lobe</a:t>
              </a:r>
            </a:p>
          </p:txBody>
        </p:sp>
        <p:sp>
          <p:nvSpPr>
            <p:cNvPr id="42" name="文字方塊 41"/>
            <p:cNvSpPr txBox="1"/>
            <p:nvPr/>
          </p:nvSpPr>
          <p:spPr>
            <a:xfrm>
              <a:off x="7833899" y="1733071"/>
              <a:ext cx="142033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000" b="1" dirty="0"/>
                <a:t>protrusion</a:t>
              </a:r>
            </a:p>
          </p:txBody>
        </p:sp>
        <p:sp>
          <p:nvSpPr>
            <p:cNvPr id="44" name="文字方塊 43"/>
            <p:cNvSpPr txBox="1"/>
            <p:nvPr/>
          </p:nvSpPr>
          <p:spPr>
            <a:xfrm>
              <a:off x="5620157" y="3866768"/>
              <a:ext cx="142033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000" b="1" dirty="0" smtClean="0"/>
                <a:t>Clamp</a:t>
              </a:r>
              <a:endParaRPr lang="en-US" altLang="zh-TW" sz="2000" b="1" dirty="0"/>
            </a:p>
          </p:txBody>
        </p:sp>
        <p:sp>
          <p:nvSpPr>
            <p:cNvPr id="45" name="文字方塊 44"/>
            <p:cNvSpPr txBox="1"/>
            <p:nvPr/>
          </p:nvSpPr>
          <p:spPr>
            <a:xfrm>
              <a:off x="7040490" y="3105891"/>
              <a:ext cx="189171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b="1" dirty="0" smtClean="0"/>
                <a:t>Tfg2-WH</a:t>
              </a:r>
            </a:p>
            <a:p>
              <a:pPr algn="ctr"/>
              <a:r>
                <a:rPr lang="en-US" altLang="zh-TW" sz="2400" b="1" dirty="0" smtClean="0"/>
                <a:t>Docking</a:t>
              </a:r>
            </a:p>
          </p:txBody>
        </p:sp>
      </p:grpSp>
      <p:sp>
        <p:nvSpPr>
          <p:cNvPr id="36" name="文字方塊 35"/>
          <p:cNvSpPr txBox="1"/>
          <p:nvPr/>
        </p:nvSpPr>
        <p:spPr>
          <a:xfrm>
            <a:off x="1412042" y="6352144"/>
            <a:ext cx="727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chemeClr val="accent4">
                    <a:lumMod val="50000"/>
                  </a:schemeClr>
                </a:solidFill>
              </a:rPr>
              <a:t>2.65Å</a:t>
            </a:r>
            <a:endParaRPr lang="zh-TW" alt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38" name="文字方塊 37"/>
          <p:cNvSpPr txBox="1"/>
          <p:nvPr/>
        </p:nvSpPr>
        <p:spPr>
          <a:xfrm>
            <a:off x="4195347" y="6352144"/>
            <a:ext cx="727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chemeClr val="accent4">
                    <a:lumMod val="50000"/>
                  </a:schemeClr>
                </a:solidFill>
              </a:rPr>
              <a:t>2.50Å</a:t>
            </a:r>
            <a:endParaRPr lang="zh-TW" alt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157703" y="911110"/>
            <a:ext cx="44885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kumimoji="1" lang="en-US" altLang="zh-TW" dirty="0" smtClean="0"/>
              <a:t>Docking a candidate (WH-domain) to judge the low-resolution volume</a:t>
            </a:r>
            <a:endParaRPr kumimoji="1" lang="zh-TW" altLang="en-US" dirty="0"/>
          </a:p>
        </p:txBody>
      </p:sp>
      <p:sp>
        <p:nvSpPr>
          <p:cNvPr id="33" name="文字方塊 32"/>
          <p:cNvSpPr txBox="1"/>
          <p:nvPr/>
        </p:nvSpPr>
        <p:spPr>
          <a:xfrm>
            <a:off x="4646212" y="3686972"/>
            <a:ext cx="9739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b="1" dirty="0" smtClean="0">
                <a:solidFill>
                  <a:schemeClr val="accent6"/>
                </a:solidFill>
              </a:rPr>
              <a:t>Lower</a:t>
            </a:r>
            <a:endParaRPr kumimoji="1" lang="zh-TW" altLang="en-US" sz="2400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34761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>
          <a:xfrm>
            <a:off x="6553200" y="6344481"/>
            <a:ext cx="2133600" cy="365125"/>
          </a:xfrm>
        </p:spPr>
        <p:txBody>
          <a:bodyPr/>
          <a:lstStyle/>
          <a:p>
            <a:fld id="{59541C5E-CC09-BF46-96EE-CC5C2197FE1B}" type="slidenum">
              <a:rPr kumimoji="1" lang="zh-TW" altLang="en-US" smtClean="0"/>
              <a:t>21</a:t>
            </a:fld>
            <a:endParaRPr kumimoji="1"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2034646" y="0"/>
            <a:ext cx="5074730" cy="646321"/>
          </a:xfrm>
          <a:prstGeom prst="rect">
            <a:avLst/>
          </a:prstGeom>
        </p:spPr>
        <p:txBody>
          <a:bodyPr wrap="none" lIns="91429" tIns="45715" rIns="91429" bIns="45715">
            <a:spAutoFit/>
          </a:bodyPr>
          <a:lstStyle/>
          <a:p>
            <a:pPr algn="ctr"/>
            <a:r>
              <a:rPr kumimoji="1" lang="en-US" altLang="zh-TW" sz="3600" b="1" dirty="0" smtClean="0"/>
              <a:t>The Vibration of Tfg2-WH</a:t>
            </a:r>
            <a:endParaRPr kumimoji="1" lang="en-US" altLang="zh-TW" sz="3600" b="1" dirty="0"/>
          </a:p>
        </p:txBody>
      </p:sp>
      <p:grpSp>
        <p:nvGrpSpPr>
          <p:cNvPr id="20" name="群組 19"/>
          <p:cNvGrpSpPr/>
          <p:nvPr/>
        </p:nvGrpSpPr>
        <p:grpSpPr>
          <a:xfrm>
            <a:off x="253005" y="894607"/>
            <a:ext cx="8223768" cy="5488579"/>
            <a:chOff x="253005" y="1345667"/>
            <a:chExt cx="8223768" cy="5488579"/>
          </a:xfrm>
        </p:grpSpPr>
        <p:pic>
          <p:nvPicPr>
            <p:cNvPr id="3" name="圖片 2" descr="image_model up down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44718" y="1345667"/>
              <a:ext cx="4854564" cy="5189564"/>
            </a:xfrm>
            <a:prstGeom prst="rect">
              <a:avLst/>
            </a:prstGeom>
          </p:spPr>
        </p:pic>
        <p:sp>
          <p:nvSpPr>
            <p:cNvPr id="4" name="文字方塊 3"/>
            <p:cNvSpPr txBox="1"/>
            <p:nvPr/>
          </p:nvSpPr>
          <p:spPr>
            <a:xfrm>
              <a:off x="253005" y="4267456"/>
              <a:ext cx="189171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TW" sz="2400" b="1" dirty="0" smtClean="0"/>
                <a:t>DNA</a:t>
              </a:r>
            </a:p>
            <a:p>
              <a:pPr algn="r"/>
              <a:r>
                <a:rPr lang="en-US" altLang="zh-TW" sz="2400" b="1" dirty="0" smtClean="0"/>
                <a:t>Downstream</a:t>
              </a:r>
            </a:p>
          </p:txBody>
        </p:sp>
        <p:sp>
          <p:nvSpPr>
            <p:cNvPr id="5" name="文字方塊 4"/>
            <p:cNvSpPr txBox="1"/>
            <p:nvPr/>
          </p:nvSpPr>
          <p:spPr>
            <a:xfrm>
              <a:off x="6585060" y="3935877"/>
              <a:ext cx="189171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b="1" dirty="0" smtClean="0">
                  <a:solidFill>
                    <a:schemeClr val="bg1">
                      <a:lumMod val="65000"/>
                    </a:schemeClr>
                  </a:solidFill>
                </a:rPr>
                <a:t>DNA</a:t>
              </a:r>
            </a:p>
            <a:p>
              <a:r>
                <a:rPr lang="en-US" altLang="zh-TW" sz="2400" b="1" dirty="0" smtClean="0">
                  <a:solidFill>
                    <a:schemeClr val="bg1">
                      <a:lumMod val="65000"/>
                    </a:schemeClr>
                  </a:solidFill>
                </a:rPr>
                <a:t>Upstream</a:t>
              </a:r>
            </a:p>
          </p:txBody>
        </p:sp>
        <p:sp>
          <p:nvSpPr>
            <p:cNvPr id="6" name="文字方塊 5"/>
            <p:cNvSpPr txBox="1"/>
            <p:nvPr/>
          </p:nvSpPr>
          <p:spPr>
            <a:xfrm>
              <a:off x="6562569" y="2074910"/>
              <a:ext cx="189171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b="1" dirty="0" smtClean="0"/>
                <a:t>RNAP-II</a:t>
              </a:r>
            </a:p>
            <a:p>
              <a:pPr algn="ctr"/>
              <a:r>
                <a:rPr lang="en-US" altLang="zh-TW" sz="2400" b="1" dirty="0"/>
                <a:t>protrusion</a:t>
              </a:r>
              <a:endParaRPr lang="en-US" altLang="zh-TW" sz="2400" b="1" dirty="0" smtClean="0"/>
            </a:p>
          </p:txBody>
        </p:sp>
        <p:sp>
          <p:nvSpPr>
            <p:cNvPr id="7" name="文字方塊 6"/>
            <p:cNvSpPr txBox="1"/>
            <p:nvPr/>
          </p:nvSpPr>
          <p:spPr>
            <a:xfrm>
              <a:off x="3209392" y="2115907"/>
              <a:ext cx="1891713" cy="584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3200" b="1" dirty="0" smtClean="0"/>
                <a:t>Lobe</a:t>
              </a:r>
            </a:p>
          </p:txBody>
        </p:sp>
        <p:sp>
          <p:nvSpPr>
            <p:cNvPr id="9" name="文字方塊 8"/>
            <p:cNvSpPr txBox="1"/>
            <p:nvPr/>
          </p:nvSpPr>
          <p:spPr>
            <a:xfrm>
              <a:off x="2378078" y="5098454"/>
              <a:ext cx="1891713" cy="584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3200" b="1" dirty="0" smtClean="0"/>
                <a:t>Clamp</a:t>
              </a:r>
            </a:p>
          </p:txBody>
        </p:sp>
        <p:sp>
          <p:nvSpPr>
            <p:cNvPr id="10" name="文字方塊 9"/>
            <p:cNvSpPr txBox="1"/>
            <p:nvPr/>
          </p:nvSpPr>
          <p:spPr>
            <a:xfrm>
              <a:off x="3561642" y="6372581"/>
              <a:ext cx="189171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b="1" dirty="0" smtClean="0"/>
                <a:t>Rpb4/7</a:t>
              </a:r>
            </a:p>
          </p:txBody>
        </p:sp>
        <p:cxnSp>
          <p:nvCxnSpPr>
            <p:cNvPr id="13" name="直線箭頭接點 12"/>
            <p:cNvCxnSpPr/>
            <p:nvPr/>
          </p:nvCxnSpPr>
          <p:spPr>
            <a:xfrm flipV="1">
              <a:off x="5190535" y="4351376"/>
              <a:ext cx="1191695" cy="930162"/>
            </a:xfrm>
            <a:prstGeom prst="straightConnector1">
              <a:avLst/>
            </a:prstGeom>
            <a:ln w="76200">
              <a:solidFill>
                <a:srgbClr val="C2292C"/>
              </a:solidFill>
              <a:headEnd type="arrow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文字方塊 20"/>
          <p:cNvSpPr txBox="1"/>
          <p:nvPr/>
        </p:nvSpPr>
        <p:spPr>
          <a:xfrm>
            <a:off x="5607659" y="4292883"/>
            <a:ext cx="7745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 smtClean="0">
                <a:solidFill>
                  <a:srgbClr val="800000"/>
                </a:solidFill>
              </a:rPr>
              <a:t>8.5Å</a:t>
            </a:r>
            <a:endParaRPr lang="zh-TW" altLang="en-US" sz="2400" b="1" dirty="0">
              <a:solidFill>
                <a:srgbClr val="800000"/>
              </a:solidFill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5278222" y="4725750"/>
            <a:ext cx="18917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 smtClean="0"/>
              <a:t>Tfg2-WH</a:t>
            </a:r>
          </a:p>
        </p:txBody>
      </p:sp>
    </p:spTree>
    <p:extLst>
      <p:ext uri="{BB962C8B-B14F-4D97-AF65-F5344CB8AC3E}">
        <p14:creationId xmlns:p14="http://schemas.microsoft.com/office/powerpoint/2010/main" val="8095872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41C5E-CC09-BF46-96EE-CC5C2197FE1B}" type="slidenum">
              <a:rPr kumimoji="1" lang="zh-TW" altLang="en-US" smtClean="0"/>
              <a:t>22</a:t>
            </a:fld>
            <a:endParaRPr kumimoji="1" lang="zh-TW" altLang="en-US"/>
          </a:p>
        </p:txBody>
      </p:sp>
      <p:sp>
        <p:nvSpPr>
          <p:cNvPr id="3" name="標題 1"/>
          <p:cNvSpPr txBox="1">
            <a:spLocks/>
          </p:cNvSpPr>
          <p:nvPr/>
        </p:nvSpPr>
        <p:spPr>
          <a:xfrm>
            <a:off x="457200" y="274638"/>
            <a:ext cx="8229600" cy="579033"/>
          </a:xfrm>
          <a:prstGeom prst="rect">
            <a:avLst/>
          </a:prstGeom>
        </p:spPr>
        <p:txBody>
          <a:bodyPr lIns="91429" tIns="45715" rIns="91429" bIns="45715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TW" sz="4000" b="1" dirty="0"/>
              <a:t>Discussion -- </a:t>
            </a:r>
            <a:r>
              <a:rPr kumimoji="1" lang="en-US" altLang="zh-TW" sz="4000" b="1" dirty="0">
                <a:latin typeface="+mn-lt"/>
                <a:ea typeface="+mn-ea"/>
                <a:cs typeface="+mn-cs"/>
              </a:rPr>
              <a:t>Mobility of TFIIF</a:t>
            </a:r>
          </a:p>
        </p:txBody>
      </p:sp>
      <p:sp>
        <p:nvSpPr>
          <p:cNvPr id="12" name="矩形 11"/>
          <p:cNvSpPr/>
          <p:nvPr/>
        </p:nvSpPr>
        <p:spPr>
          <a:xfrm>
            <a:off x="5651285" y="1038219"/>
            <a:ext cx="231841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 algn="ctr"/>
            <a:r>
              <a:rPr lang="en-US" altLang="zh-TW" sz="2400" b="1" dirty="0"/>
              <a:t>Big </a:t>
            </a:r>
            <a:r>
              <a:rPr lang="en-US" altLang="zh-TW" sz="2400" b="1" dirty="0" smtClean="0"/>
              <a:t>move</a:t>
            </a:r>
          </a:p>
          <a:p>
            <a:pPr lvl="1" algn="ctr"/>
            <a:r>
              <a:rPr lang="en-US" altLang="zh-TW" sz="2000" b="1" dirty="0" smtClean="0"/>
              <a:t>From Cleft </a:t>
            </a:r>
            <a:r>
              <a:rPr lang="en-US" altLang="zh-TW" sz="2000" b="1" dirty="0"/>
              <a:t>to Rpb10</a:t>
            </a:r>
          </a:p>
        </p:txBody>
      </p:sp>
      <p:grpSp>
        <p:nvGrpSpPr>
          <p:cNvPr id="13" name="群組 12"/>
          <p:cNvGrpSpPr/>
          <p:nvPr/>
        </p:nvGrpSpPr>
        <p:grpSpPr>
          <a:xfrm>
            <a:off x="4737657" y="2062256"/>
            <a:ext cx="4320889" cy="3715761"/>
            <a:chOff x="-51464" y="1259256"/>
            <a:chExt cx="4320889" cy="3715761"/>
          </a:xfrm>
        </p:grpSpPr>
        <p:pic>
          <p:nvPicPr>
            <p:cNvPr id="14" name="圖片 13" descr="image_tfg2WH_switch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8462" y="1365685"/>
              <a:ext cx="3865263" cy="3240000"/>
            </a:xfrm>
            <a:prstGeom prst="rect">
              <a:avLst/>
            </a:prstGeom>
          </p:spPr>
        </p:pic>
        <p:sp>
          <p:nvSpPr>
            <p:cNvPr id="15" name="文字方塊 14"/>
            <p:cNvSpPr txBox="1"/>
            <p:nvPr/>
          </p:nvSpPr>
          <p:spPr>
            <a:xfrm>
              <a:off x="1285116" y="3181952"/>
              <a:ext cx="6328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b="1" dirty="0" smtClean="0"/>
                <a:t>Cleft</a:t>
              </a:r>
              <a:endParaRPr lang="zh-TW" altLang="en-US" b="1" dirty="0"/>
            </a:p>
          </p:txBody>
        </p:sp>
        <p:sp>
          <p:nvSpPr>
            <p:cNvPr id="16" name="文字方塊 15"/>
            <p:cNvSpPr txBox="1"/>
            <p:nvPr/>
          </p:nvSpPr>
          <p:spPr>
            <a:xfrm>
              <a:off x="2917773" y="1259256"/>
              <a:ext cx="135165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b="1" dirty="0" smtClean="0"/>
                <a:t>Our docking</a:t>
              </a:r>
            </a:p>
            <a:p>
              <a:pPr algn="ctr"/>
              <a:r>
                <a:rPr lang="en-US" altLang="zh-TW" b="1" dirty="0" smtClean="0"/>
                <a:t>Tfg2-WH</a:t>
              </a:r>
              <a:endParaRPr lang="zh-TW" altLang="en-US" b="1" dirty="0"/>
            </a:p>
          </p:txBody>
        </p:sp>
        <p:sp>
          <p:nvSpPr>
            <p:cNvPr id="17" name="文字方塊 16"/>
            <p:cNvSpPr txBox="1"/>
            <p:nvPr/>
          </p:nvSpPr>
          <p:spPr>
            <a:xfrm>
              <a:off x="-51464" y="3959354"/>
              <a:ext cx="139619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b="1" dirty="0" smtClean="0"/>
                <a:t>Tfg2-WH</a:t>
              </a:r>
            </a:p>
            <a:p>
              <a:pPr algn="ctr"/>
              <a:r>
                <a:rPr lang="en-US" altLang="zh-TW" b="1" dirty="0" smtClean="0"/>
                <a:t>In PIC (5fyw)</a:t>
              </a:r>
              <a:endParaRPr lang="zh-TW" altLang="en-US" b="1" dirty="0"/>
            </a:p>
          </p:txBody>
        </p:sp>
        <p:sp>
          <p:nvSpPr>
            <p:cNvPr id="18" name="文字方塊 17"/>
            <p:cNvSpPr txBox="1"/>
            <p:nvPr/>
          </p:nvSpPr>
          <p:spPr>
            <a:xfrm>
              <a:off x="2012078" y="4605685"/>
              <a:ext cx="8955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Rpb4/7</a:t>
              </a:r>
              <a:endParaRPr lang="zh-TW" altLang="en-US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1" name="群組 10"/>
          <p:cNvGrpSpPr>
            <a:grpSpLocks noChangeAspect="1"/>
          </p:cNvGrpSpPr>
          <p:nvPr/>
        </p:nvGrpSpPr>
        <p:grpSpPr>
          <a:xfrm>
            <a:off x="-178857" y="2486499"/>
            <a:ext cx="4852292" cy="3092499"/>
            <a:chOff x="-72952" y="1345667"/>
            <a:chExt cx="8527234" cy="5434640"/>
          </a:xfrm>
        </p:grpSpPr>
        <p:pic>
          <p:nvPicPr>
            <p:cNvPr id="19" name="圖片 18" descr="image_model up down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44718" y="1345667"/>
              <a:ext cx="4854564" cy="5189564"/>
            </a:xfrm>
            <a:prstGeom prst="rect">
              <a:avLst/>
            </a:prstGeom>
          </p:spPr>
        </p:pic>
        <p:sp>
          <p:nvSpPr>
            <p:cNvPr id="20" name="文字方塊 19"/>
            <p:cNvSpPr txBox="1"/>
            <p:nvPr/>
          </p:nvSpPr>
          <p:spPr>
            <a:xfrm>
              <a:off x="-72952" y="4003347"/>
              <a:ext cx="2217670" cy="9194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TW" sz="1400" b="1" dirty="0" smtClean="0"/>
                <a:t>DNA</a:t>
              </a:r>
            </a:p>
            <a:p>
              <a:pPr algn="r"/>
              <a:r>
                <a:rPr lang="en-US" altLang="zh-TW" sz="1400" b="1" dirty="0" smtClean="0"/>
                <a:t>Downstream</a:t>
              </a:r>
            </a:p>
          </p:txBody>
        </p:sp>
        <p:sp>
          <p:nvSpPr>
            <p:cNvPr id="21" name="文字方塊 20"/>
            <p:cNvSpPr txBox="1"/>
            <p:nvPr/>
          </p:nvSpPr>
          <p:spPr>
            <a:xfrm>
              <a:off x="6249143" y="4834344"/>
              <a:ext cx="1891713" cy="6930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400" b="1" dirty="0" smtClean="0"/>
                <a:t>DNA</a:t>
              </a:r>
            </a:p>
            <a:p>
              <a:r>
                <a:rPr lang="en-US" altLang="zh-TW" sz="1400" b="1" dirty="0" smtClean="0"/>
                <a:t>Upstream</a:t>
              </a:r>
            </a:p>
          </p:txBody>
        </p:sp>
        <p:sp>
          <p:nvSpPr>
            <p:cNvPr id="22" name="文字方塊 21"/>
            <p:cNvSpPr txBox="1"/>
            <p:nvPr/>
          </p:nvSpPr>
          <p:spPr>
            <a:xfrm>
              <a:off x="6562569" y="2074910"/>
              <a:ext cx="1891713" cy="6930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400" b="1" dirty="0" smtClean="0"/>
                <a:t>RNAP-II</a:t>
              </a:r>
            </a:p>
            <a:p>
              <a:pPr algn="ctr"/>
              <a:r>
                <a:rPr lang="en-US" altLang="zh-TW" sz="1400" b="1" dirty="0"/>
                <a:t>protrusion</a:t>
              </a:r>
              <a:endParaRPr lang="en-US" altLang="zh-TW" sz="1400" b="1" dirty="0" smtClean="0"/>
            </a:p>
          </p:txBody>
        </p:sp>
        <p:sp>
          <p:nvSpPr>
            <p:cNvPr id="23" name="文字方塊 22"/>
            <p:cNvSpPr txBox="1"/>
            <p:nvPr/>
          </p:nvSpPr>
          <p:spPr>
            <a:xfrm>
              <a:off x="3209392" y="2115907"/>
              <a:ext cx="1891713" cy="4891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b="1" dirty="0" smtClean="0"/>
                <a:t>Lobe</a:t>
              </a:r>
            </a:p>
          </p:txBody>
        </p:sp>
        <p:sp>
          <p:nvSpPr>
            <p:cNvPr id="24" name="文字方塊 23"/>
            <p:cNvSpPr txBox="1"/>
            <p:nvPr/>
          </p:nvSpPr>
          <p:spPr>
            <a:xfrm>
              <a:off x="2378078" y="5098453"/>
              <a:ext cx="1891713" cy="4891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b="1" dirty="0" smtClean="0"/>
                <a:t>Clamp</a:t>
              </a:r>
            </a:p>
          </p:txBody>
        </p:sp>
        <p:sp>
          <p:nvSpPr>
            <p:cNvPr id="25" name="文字方塊 24"/>
            <p:cNvSpPr txBox="1"/>
            <p:nvPr/>
          </p:nvSpPr>
          <p:spPr>
            <a:xfrm>
              <a:off x="4155247" y="6291112"/>
              <a:ext cx="1891713" cy="4891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b="1" dirty="0" smtClean="0"/>
                <a:t>Rpb4/7</a:t>
              </a:r>
            </a:p>
          </p:txBody>
        </p:sp>
        <p:cxnSp>
          <p:nvCxnSpPr>
            <p:cNvPr id="26" name="直線箭頭接點 25"/>
            <p:cNvCxnSpPr/>
            <p:nvPr/>
          </p:nvCxnSpPr>
          <p:spPr>
            <a:xfrm flipV="1">
              <a:off x="5190535" y="4351376"/>
              <a:ext cx="1191695" cy="930162"/>
            </a:xfrm>
            <a:prstGeom prst="straightConnector1">
              <a:avLst/>
            </a:prstGeom>
            <a:ln w="50800">
              <a:solidFill>
                <a:srgbClr val="C2292C"/>
              </a:solidFill>
              <a:headEnd type="arrow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弧形箭號 (左彎) 9"/>
          <p:cNvSpPr/>
          <p:nvPr/>
        </p:nvSpPr>
        <p:spPr>
          <a:xfrm rot="3110618" flipV="1">
            <a:off x="6962386" y="2784897"/>
            <a:ext cx="727979" cy="2798529"/>
          </a:xfrm>
          <a:prstGeom prst="curvedLeftArrow">
            <a:avLst>
              <a:gd name="adj1" fmla="val 25000"/>
              <a:gd name="adj2" fmla="val 50000"/>
              <a:gd name="adj3" fmla="val 32664"/>
            </a:avLst>
          </a:prstGeom>
          <a:solidFill>
            <a:srgbClr val="0D7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1071664" y="1038219"/>
            <a:ext cx="252442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 algn="ctr"/>
            <a:r>
              <a:rPr lang="en-US" altLang="zh-TW" sz="2400" b="1" dirty="0"/>
              <a:t>Small </a:t>
            </a:r>
            <a:r>
              <a:rPr lang="en-US" altLang="zh-TW" sz="2400" b="1" dirty="0" smtClean="0"/>
              <a:t>move</a:t>
            </a:r>
          </a:p>
          <a:p>
            <a:pPr lvl="1" algn="ctr"/>
            <a:r>
              <a:rPr lang="en-US" altLang="zh-TW" sz="2000" b="1" dirty="0" smtClean="0"/>
              <a:t>Cleft </a:t>
            </a:r>
            <a:r>
              <a:rPr lang="en-US" altLang="zh-TW" sz="2000" b="1" dirty="0"/>
              <a:t>Nearby vibrating</a:t>
            </a:r>
          </a:p>
        </p:txBody>
      </p:sp>
    </p:spTree>
    <p:extLst>
      <p:ext uri="{BB962C8B-B14F-4D97-AF65-F5344CB8AC3E}">
        <p14:creationId xmlns:p14="http://schemas.microsoft.com/office/powerpoint/2010/main" val="1682152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0" y="5826043"/>
            <a:ext cx="9144000" cy="542926"/>
          </a:xfrm>
          <a:prstGeom prst="rect">
            <a:avLst/>
          </a:prstGeom>
          <a:solidFill>
            <a:srgbClr val="EEFE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9" tIns="45715" rIns="91429" bIns="45715" rtlCol="0" anchor="ctr"/>
          <a:lstStyle/>
          <a:p>
            <a:pPr algn="ctr"/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0" r="5022"/>
          <a:stretch/>
        </p:blipFill>
        <p:spPr>
          <a:xfrm>
            <a:off x="0" y="974109"/>
            <a:ext cx="9144000" cy="4851934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40028" y="12001"/>
            <a:ext cx="9063944" cy="954097"/>
          </a:xfrm>
          <a:prstGeom prst="rect">
            <a:avLst/>
          </a:prstGeom>
        </p:spPr>
        <p:txBody>
          <a:bodyPr wrap="square" lIns="91429" tIns="45715" rIns="91429" bIns="45715">
            <a:spAutoFit/>
          </a:bodyPr>
          <a:lstStyle/>
          <a:p>
            <a:pPr algn="ctr"/>
            <a:r>
              <a:rPr lang="en-US" altLang="zh-TW" sz="2800" b="1" dirty="0"/>
              <a:t>single molecule Fluorescence Resonance Energy Transfer</a:t>
            </a:r>
          </a:p>
          <a:p>
            <a:pPr algn="ctr"/>
            <a:r>
              <a:rPr lang="en-US" altLang="zh-TW" sz="2800" b="1" dirty="0"/>
              <a:t>(</a:t>
            </a:r>
            <a:r>
              <a:rPr lang="en-US" altLang="zh-TW" sz="2800" b="1" dirty="0" err="1"/>
              <a:t>smFRET</a:t>
            </a:r>
            <a:r>
              <a:rPr lang="en-US" altLang="zh-TW" sz="2800" b="1" dirty="0"/>
              <a:t>)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4"/>
          <a:srcRect b="52542"/>
          <a:stretch/>
        </p:blipFill>
        <p:spPr>
          <a:xfrm>
            <a:off x="6601480" y="4002439"/>
            <a:ext cx="2462465" cy="1098754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4"/>
          <a:srcRect t="53484"/>
          <a:stretch/>
        </p:blipFill>
        <p:spPr>
          <a:xfrm>
            <a:off x="6601479" y="5204161"/>
            <a:ext cx="2462465" cy="1076963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>
          <a:xfrm>
            <a:off x="6553200" y="6374239"/>
            <a:ext cx="2133600" cy="365125"/>
          </a:xfrm>
        </p:spPr>
        <p:txBody>
          <a:bodyPr/>
          <a:lstStyle/>
          <a:p>
            <a:fld id="{59541C5E-CC09-BF46-96EE-CC5C2197FE1B}" type="slidenum">
              <a:rPr kumimoji="1" lang="zh-TW" altLang="en-US" smtClean="0"/>
              <a:t>23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265310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/>
          <p:cNvSpPr txBox="1"/>
          <p:nvPr/>
        </p:nvSpPr>
        <p:spPr>
          <a:xfrm>
            <a:off x="542199" y="442620"/>
            <a:ext cx="83647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4000" b="1" dirty="0" smtClean="0">
                <a:cs typeface="Times New Roman" panose="02020603050405020304" pitchFamily="18" charset="0"/>
              </a:rPr>
              <a:t>FRET efficiency histogram</a:t>
            </a:r>
            <a:endParaRPr lang="zh-TW" altLang="en-US" sz="4000" b="1" dirty="0">
              <a:cs typeface="Times New Roman" panose="02020603050405020304" pitchFamily="18" charset="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6" r="4390"/>
          <a:stretch/>
        </p:blipFill>
        <p:spPr>
          <a:xfrm>
            <a:off x="3916941" y="1816004"/>
            <a:ext cx="5227059" cy="4279297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7944789" y="1588924"/>
            <a:ext cx="652442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6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0.87</a:t>
            </a:r>
          </a:p>
          <a:p>
            <a:pPr algn="ctr"/>
            <a:r>
              <a:rPr lang="en-US" altLang="zh-TW" sz="16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0.057</a:t>
            </a:r>
            <a:endParaRPr lang="zh-TW" altLang="en-US" sz="1600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6956267" y="1588924"/>
            <a:ext cx="652442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600" dirty="0" smtClean="0">
                <a:solidFill>
                  <a:srgbClr val="008000"/>
                </a:solidFill>
                <a:cs typeface="Times New Roman" panose="02020603050405020304" pitchFamily="18" charset="0"/>
              </a:rPr>
              <a:t>0.67</a:t>
            </a:r>
          </a:p>
          <a:p>
            <a:pPr algn="ctr"/>
            <a:r>
              <a:rPr lang="en-US" altLang="zh-TW" sz="1600" dirty="0" smtClean="0">
                <a:solidFill>
                  <a:srgbClr val="008000"/>
                </a:solidFill>
                <a:cs typeface="Times New Roman" panose="02020603050405020304" pitchFamily="18" charset="0"/>
              </a:rPr>
              <a:t>0.144</a:t>
            </a:r>
            <a:endParaRPr lang="zh-TW" altLang="en-US" sz="1600" dirty="0">
              <a:solidFill>
                <a:srgbClr val="008000"/>
              </a:solidFill>
              <a:cs typeface="Times New Roman" panose="02020603050405020304" pitchFamily="18" charset="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5283616" y="1588924"/>
            <a:ext cx="652442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600" dirty="0" smtClean="0">
                <a:solidFill>
                  <a:srgbClr val="3366FF"/>
                </a:solidFill>
                <a:cs typeface="Times New Roman" panose="02020603050405020304" pitchFamily="18" charset="0"/>
              </a:rPr>
              <a:t>0.26</a:t>
            </a:r>
          </a:p>
          <a:p>
            <a:pPr algn="ctr"/>
            <a:r>
              <a:rPr lang="en-US" altLang="zh-TW" sz="1600" dirty="0" smtClean="0">
                <a:solidFill>
                  <a:srgbClr val="3366FF"/>
                </a:solidFill>
                <a:cs typeface="Times New Roman" panose="02020603050405020304" pitchFamily="18" charset="0"/>
              </a:rPr>
              <a:t>0.163</a:t>
            </a:r>
            <a:endParaRPr lang="zh-TW" altLang="en-US" sz="1600" dirty="0">
              <a:solidFill>
                <a:srgbClr val="3366FF"/>
              </a:solidFill>
              <a:cs typeface="Times New Roman" panose="02020603050405020304" pitchFamily="18" charset="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4644194" y="1591385"/>
            <a:ext cx="77857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>
                <a:cs typeface="Times New Roman" panose="02020603050405020304" pitchFamily="18" charset="0"/>
              </a:rPr>
              <a:t>center</a:t>
            </a:r>
            <a:r>
              <a:rPr lang="en-US" altLang="zh-TW" sz="1600" dirty="0" smtClean="0">
                <a:cs typeface="Times New Roman" panose="02020603050405020304" pitchFamily="18" charset="0"/>
              </a:rPr>
              <a:t>:</a:t>
            </a:r>
          </a:p>
          <a:p>
            <a:r>
              <a:rPr lang="en-US" altLang="zh-TW" sz="1600" dirty="0">
                <a:cs typeface="Times New Roman" panose="02020603050405020304" pitchFamily="18" charset="0"/>
              </a:rPr>
              <a:t> </a:t>
            </a:r>
            <a:r>
              <a:rPr lang="en-US" altLang="zh-TW" sz="1600" dirty="0" smtClean="0">
                <a:cs typeface="Times New Roman" panose="02020603050405020304" pitchFamily="18" charset="0"/>
              </a:rPr>
              <a:t>      </a:t>
            </a:r>
            <a:r>
              <a:rPr lang="el-GR" altLang="zh-TW" sz="1600" dirty="0" smtClean="0">
                <a:cs typeface="Times New Roman" panose="02020603050405020304" pitchFamily="18" charset="0"/>
              </a:rPr>
              <a:t>σ</a:t>
            </a:r>
            <a:r>
              <a:rPr lang="en-US" altLang="zh-TW" sz="1600" dirty="0" smtClean="0">
                <a:cs typeface="Times New Roman" panose="02020603050405020304" pitchFamily="18" charset="0"/>
              </a:rPr>
              <a:t>: </a:t>
            </a:r>
            <a:endParaRPr lang="zh-TW" altLang="en-US" sz="1600" dirty="0">
              <a:cs typeface="Times New Roman" panose="02020603050405020304" pitchFamily="18" charset="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4674555" y="2275290"/>
            <a:ext cx="11465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TW" sz="1400" dirty="0" smtClean="0">
                <a:cs typeface="Times New Roman" panose="02020603050405020304" pitchFamily="18" charset="0"/>
              </a:rPr>
              <a:t>R</a:t>
            </a:r>
            <a:r>
              <a:rPr lang="en-US" altLang="zh-TW" sz="1400" baseline="30000" dirty="0" smtClean="0">
                <a:cs typeface="Times New Roman" panose="02020603050405020304" pitchFamily="18" charset="0"/>
              </a:rPr>
              <a:t>2</a:t>
            </a:r>
            <a:r>
              <a:rPr lang="en-US" altLang="zh-TW" sz="1400" dirty="0" smtClean="0">
                <a:cs typeface="Times New Roman" panose="02020603050405020304" pitchFamily="18" charset="0"/>
              </a:rPr>
              <a:t>: 0.958</a:t>
            </a:r>
            <a:endParaRPr lang="en-US" altLang="zh-TW" sz="1400" dirty="0">
              <a:cs typeface="Times New Roman" panose="02020603050405020304" pitchFamily="18" charset="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5383124" y="6300839"/>
            <a:ext cx="25850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Built up from 15 time traces</a:t>
            </a:r>
            <a:endParaRPr lang="en-US" altLang="zh-TW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TW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Total 3,523 data points</a:t>
            </a:r>
            <a:endParaRPr lang="en-US" altLang="zh-TW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218310" y="1676949"/>
            <a:ext cx="38756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FRET pair: Cy3B-Tfg2-D311 and Cy5-</a:t>
            </a:r>
            <a:r>
              <a:rPr lang="en-US" altLang="zh-TW" sz="1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T-DNA(+4)</a:t>
            </a:r>
            <a:endParaRPr lang="zh-TW" altLang="en-US" sz="1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不規則四邊形 23"/>
          <p:cNvSpPr/>
          <p:nvPr/>
        </p:nvSpPr>
        <p:spPr>
          <a:xfrm rot="629853" flipH="1">
            <a:off x="2073285" y="4629087"/>
            <a:ext cx="980254" cy="894216"/>
          </a:xfrm>
          <a:prstGeom prst="trapezoid">
            <a:avLst>
              <a:gd name="adj" fmla="val 28710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1400" dirty="0"/>
          </a:p>
        </p:txBody>
      </p:sp>
      <p:sp>
        <p:nvSpPr>
          <p:cNvPr id="25" name="橢圓 24"/>
          <p:cNvSpPr/>
          <p:nvPr/>
        </p:nvSpPr>
        <p:spPr>
          <a:xfrm rot="198498" flipH="1">
            <a:off x="926436" y="3150911"/>
            <a:ext cx="2785524" cy="1608439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1400"/>
          </a:p>
        </p:txBody>
      </p:sp>
      <p:sp>
        <p:nvSpPr>
          <p:cNvPr id="26" name="橢圓 25"/>
          <p:cNvSpPr/>
          <p:nvPr/>
        </p:nvSpPr>
        <p:spPr>
          <a:xfrm rot="1025431" flipH="1">
            <a:off x="1075424" y="2595079"/>
            <a:ext cx="2785524" cy="160843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1400" dirty="0"/>
          </a:p>
        </p:txBody>
      </p:sp>
      <p:sp>
        <p:nvSpPr>
          <p:cNvPr id="27" name="手繪多邊形 26"/>
          <p:cNvSpPr/>
          <p:nvPr/>
        </p:nvSpPr>
        <p:spPr>
          <a:xfrm flipH="1" flipV="1">
            <a:off x="200444" y="3473476"/>
            <a:ext cx="1850592" cy="535442"/>
          </a:xfrm>
          <a:custGeom>
            <a:avLst/>
            <a:gdLst>
              <a:gd name="connsiteX0" fmla="*/ 83074 w 2118457"/>
              <a:gd name="connsiteY0" fmla="*/ 0 h 612944"/>
              <a:gd name="connsiteX1" fmla="*/ 48281 w 2118457"/>
              <a:gd name="connsiteY1" fmla="*/ 347901 h 612944"/>
              <a:gd name="connsiteX2" fmla="*/ 657157 w 2118457"/>
              <a:gd name="connsiteY2" fmla="*/ 608827 h 612944"/>
              <a:gd name="connsiteX3" fmla="*/ 1318221 w 2118457"/>
              <a:gd name="connsiteY3" fmla="*/ 139161 h 612944"/>
              <a:gd name="connsiteX4" fmla="*/ 2118457 w 2118457"/>
              <a:gd name="connsiteY4" fmla="*/ 452272 h 612944"/>
              <a:gd name="connsiteX5" fmla="*/ 2118457 w 2118457"/>
              <a:gd name="connsiteY5" fmla="*/ 452272 h 6129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18457" h="612944">
                <a:moveTo>
                  <a:pt x="83074" y="0"/>
                </a:moveTo>
                <a:cubicBezTo>
                  <a:pt x="17837" y="123215"/>
                  <a:pt x="-47399" y="246430"/>
                  <a:pt x="48281" y="347901"/>
                </a:cubicBezTo>
                <a:cubicBezTo>
                  <a:pt x="143961" y="449372"/>
                  <a:pt x="445500" y="643617"/>
                  <a:pt x="657157" y="608827"/>
                </a:cubicBezTo>
                <a:cubicBezTo>
                  <a:pt x="868814" y="574037"/>
                  <a:pt x="1074671" y="165254"/>
                  <a:pt x="1318221" y="139161"/>
                </a:cubicBezTo>
                <a:cubicBezTo>
                  <a:pt x="1561771" y="113069"/>
                  <a:pt x="2118457" y="452272"/>
                  <a:pt x="2118457" y="452272"/>
                </a:cubicBezTo>
                <a:lnTo>
                  <a:pt x="2118457" y="452272"/>
                </a:lnTo>
              </a:path>
            </a:pathLst>
          </a:custGeom>
          <a:ln w="50800">
            <a:solidFill>
              <a:srgbClr val="00009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 sz="1400"/>
          </a:p>
        </p:txBody>
      </p:sp>
      <p:sp>
        <p:nvSpPr>
          <p:cNvPr id="28" name="手繪多邊形 27"/>
          <p:cNvSpPr/>
          <p:nvPr/>
        </p:nvSpPr>
        <p:spPr>
          <a:xfrm>
            <a:off x="185718" y="3462636"/>
            <a:ext cx="2657113" cy="1244250"/>
          </a:xfrm>
          <a:custGeom>
            <a:avLst/>
            <a:gdLst>
              <a:gd name="connsiteX0" fmla="*/ 0 w 4222374"/>
              <a:gd name="connsiteY0" fmla="*/ 724416 h 1977216"/>
              <a:gd name="connsiteX1" fmla="*/ 967642 w 4222374"/>
              <a:gd name="connsiteY1" fmla="*/ 197376 h 1977216"/>
              <a:gd name="connsiteX2" fmla="*/ 1900725 w 4222374"/>
              <a:gd name="connsiteY2" fmla="*/ 663936 h 1977216"/>
              <a:gd name="connsiteX3" fmla="*/ 2790610 w 4222374"/>
              <a:gd name="connsiteY3" fmla="*/ 67776 h 1977216"/>
              <a:gd name="connsiteX4" fmla="*/ 4103838 w 4222374"/>
              <a:gd name="connsiteY4" fmla="*/ 85056 h 1977216"/>
              <a:gd name="connsiteX5" fmla="*/ 4112478 w 4222374"/>
              <a:gd name="connsiteY5" fmla="*/ 707136 h 1977216"/>
              <a:gd name="connsiteX6" fmla="*/ 3680495 w 4222374"/>
              <a:gd name="connsiteY6" fmla="*/ 1234176 h 1977216"/>
              <a:gd name="connsiteX7" fmla="*/ 3775531 w 4222374"/>
              <a:gd name="connsiteY7" fmla="*/ 1977216 h 1977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22374" h="1977216">
                <a:moveTo>
                  <a:pt x="0" y="724416"/>
                </a:moveTo>
                <a:cubicBezTo>
                  <a:pt x="325427" y="465936"/>
                  <a:pt x="650855" y="207456"/>
                  <a:pt x="967642" y="197376"/>
                </a:cubicBezTo>
                <a:cubicBezTo>
                  <a:pt x="1284429" y="187296"/>
                  <a:pt x="1596897" y="685536"/>
                  <a:pt x="1900725" y="663936"/>
                </a:cubicBezTo>
                <a:cubicBezTo>
                  <a:pt x="2204553" y="642336"/>
                  <a:pt x="2423424" y="164256"/>
                  <a:pt x="2790610" y="67776"/>
                </a:cubicBezTo>
                <a:cubicBezTo>
                  <a:pt x="3157796" y="-28704"/>
                  <a:pt x="3883527" y="-21504"/>
                  <a:pt x="4103838" y="85056"/>
                </a:cubicBezTo>
                <a:cubicBezTo>
                  <a:pt x="4324149" y="191616"/>
                  <a:pt x="4183035" y="515616"/>
                  <a:pt x="4112478" y="707136"/>
                </a:cubicBezTo>
                <a:cubicBezTo>
                  <a:pt x="4041921" y="898656"/>
                  <a:pt x="3736653" y="1022496"/>
                  <a:pt x="3680495" y="1234176"/>
                </a:cubicBezTo>
                <a:cubicBezTo>
                  <a:pt x="3624337" y="1445856"/>
                  <a:pt x="3775531" y="1977216"/>
                  <a:pt x="3775531" y="1977216"/>
                </a:cubicBezTo>
              </a:path>
            </a:pathLst>
          </a:custGeom>
          <a:ln w="50800">
            <a:solidFill>
              <a:srgbClr val="0D73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 sz="1400"/>
          </a:p>
        </p:txBody>
      </p:sp>
      <p:sp>
        <p:nvSpPr>
          <p:cNvPr id="29" name="手繪多邊形 28"/>
          <p:cNvSpPr/>
          <p:nvPr/>
        </p:nvSpPr>
        <p:spPr>
          <a:xfrm>
            <a:off x="2667586" y="3646651"/>
            <a:ext cx="117064" cy="576333"/>
          </a:xfrm>
          <a:custGeom>
            <a:avLst/>
            <a:gdLst>
              <a:gd name="connsiteX0" fmla="*/ 73549 w 186024"/>
              <a:gd name="connsiteY0" fmla="*/ 0 h 915840"/>
              <a:gd name="connsiteX1" fmla="*/ 4432 w 186024"/>
              <a:gd name="connsiteY1" fmla="*/ 319680 h 915840"/>
              <a:gd name="connsiteX2" fmla="*/ 185865 w 186024"/>
              <a:gd name="connsiteY2" fmla="*/ 734400 h 915840"/>
              <a:gd name="connsiteX3" fmla="*/ 38991 w 186024"/>
              <a:gd name="connsiteY3" fmla="*/ 915840 h 915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6024" h="915840">
                <a:moveTo>
                  <a:pt x="73549" y="0"/>
                </a:moveTo>
                <a:cubicBezTo>
                  <a:pt x="29631" y="98640"/>
                  <a:pt x="-14287" y="197280"/>
                  <a:pt x="4432" y="319680"/>
                </a:cubicBezTo>
                <a:cubicBezTo>
                  <a:pt x="23151" y="442080"/>
                  <a:pt x="180105" y="635040"/>
                  <a:pt x="185865" y="734400"/>
                </a:cubicBezTo>
                <a:cubicBezTo>
                  <a:pt x="191625" y="833760"/>
                  <a:pt x="38991" y="915840"/>
                  <a:pt x="38991" y="915840"/>
                </a:cubicBezTo>
              </a:path>
            </a:pathLst>
          </a:custGeom>
          <a:ln w="50800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 sz="1400"/>
          </a:p>
        </p:txBody>
      </p:sp>
      <p:sp>
        <p:nvSpPr>
          <p:cNvPr id="30" name="手繪多邊形 29"/>
          <p:cNvSpPr/>
          <p:nvPr/>
        </p:nvSpPr>
        <p:spPr>
          <a:xfrm>
            <a:off x="2382349" y="4310376"/>
            <a:ext cx="337981" cy="305536"/>
          </a:xfrm>
          <a:custGeom>
            <a:avLst/>
            <a:gdLst>
              <a:gd name="connsiteX0" fmla="*/ 537080 w 537080"/>
              <a:gd name="connsiteY0" fmla="*/ 485522 h 485522"/>
              <a:gd name="connsiteX1" fmla="*/ 51516 w 537080"/>
              <a:gd name="connsiteY1" fmla="*/ 261435 h 485522"/>
              <a:gd name="connsiteX2" fmla="*/ 14165 w 537080"/>
              <a:gd name="connsiteY2" fmla="*/ 0 h 485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7080" h="485522">
                <a:moveTo>
                  <a:pt x="537080" y="485522"/>
                </a:moveTo>
                <a:cubicBezTo>
                  <a:pt x="337874" y="413938"/>
                  <a:pt x="138668" y="342355"/>
                  <a:pt x="51516" y="261435"/>
                </a:cubicBezTo>
                <a:cubicBezTo>
                  <a:pt x="-35636" y="180515"/>
                  <a:pt x="14165" y="0"/>
                  <a:pt x="14165" y="0"/>
                </a:cubicBezTo>
              </a:path>
            </a:pathLst>
          </a:custGeom>
          <a:ln w="50800">
            <a:solidFill>
              <a:srgbClr val="00009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 sz="1400"/>
          </a:p>
        </p:txBody>
      </p:sp>
      <p:sp>
        <p:nvSpPr>
          <p:cNvPr id="31" name="橢圓 30"/>
          <p:cNvSpPr/>
          <p:nvPr/>
        </p:nvSpPr>
        <p:spPr>
          <a:xfrm>
            <a:off x="851840" y="4419840"/>
            <a:ext cx="442587" cy="314945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 w="25400">
            <a:solidFill>
              <a:schemeClr val="accent3">
                <a:lumMod val="50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1400"/>
          </a:p>
        </p:txBody>
      </p:sp>
      <p:sp>
        <p:nvSpPr>
          <p:cNvPr id="34" name="文字方塊 33"/>
          <p:cNvSpPr txBox="1"/>
          <p:nvPr/>
        </p:nvSpPr>
        <p:spPr>
          <a:xfrm>
            <a:off x="779942" y="4684496"/>
            <a:ext cx="6064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b="1" dirty="0" smtClean="0"/>
              <a:t>WH</a:t>
            </a:r>
            <a:endParaRPr kumimoji="1" lang="zh-TW" altLang="en-US" sz="1400" b="1" dirty="0"/>
          </a:p>
        </p:txBody>
      </p:sp>
      <p:sp>
        <p:nvSpPr>
          <p:cNvPr id="36" name="文字方塊 35"/>
          <p:cNvSpPr txBox="1"/>
          <p:nvPr/>
        </p:nvSpPr>
        <p:spPr>
          <a:xfrm>
            <a:off x="2610837" y="3248945"/>
            <a:ext cx="9412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400" dirty="0"/>
              <a:t>Active site</a:t>
            </a:r>
            <a:endParaRPr kumimoji="1" lang="zh-TW" altLang="en-US" sz="1400" dirty="0"/>
          </a:p>
        </p:txBody>
      </p:sp>
      <p:sp>
        <p:nvSpPr>
          <p:cNvPr id="37" name="橢圓 36"/>
          <p:cNvSpPr/>
          <p:nvPr/>
        </p:nvSpPr>
        <p:spPr>
          <a:xfrm rot="1599339">
            <a:off x="976619" y="2091684"/>
            <a:ext cx="778832" cy="1274836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38100">
            <a:solidFill>
              <a:schemeClr val="accent3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1400" dirty="0"/>
          </a:p>
        </p:txBody>
      </p:sp>
      <p:sp>
        <p:nvSpPr>
          <p:cNvPr id="38" name="文字方塊 37"/>
          <p:cNvSpPr txBox="1"/>
          <p:nvPr/>
        </p:nvSpPr>
        <p:spPr>
          <a:xfrm>
            <a:off x="900193" y="2461745"/>
            <a:ext cx="9181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dirty="0"/>
              <a:t>TFIIF</a:t>
            </a:r>
            <a:endParaRPr kumimoji="1" lang="zh-TW" altLang="en-US" sz="2400" dirty="0"/>
          </a:p>
        </p:txBody>
      </p:sp>
      <p:sp>
        <p:nvSpPr>
          <p:cNvPr id="39" name="手繪多邊形 38"/>
          <p:cNvSpPr/>
          <p:nvPr/>
        </p:nvSpPr>
        <p:spPr>
          <a:xfrm>
            <a:off x="1904186" y="3991184"/>
            <a:ext cx="483695" cy="321942"/>
          </a:xfrm>
          <a:custGeom>
            <a:avLst/>
            <a:gdLst>
              <a:gd name="connsiteX0" fmla="*/ 138917 w 809227"/>
              <a:gd name="connsiteY0" fmla="*/ 0 h 511593"/>
              <a:gd name="connsiteX1" fmla="*/ 33079 w 809227"/>
              <a:gd name="connsiteY1" fmla="*/ 335182 h 511593"/>
              <a:gd name="connsiteX2" fmla="*/ 650469 w 809227"/>
              <a:gd name="connsiteY2" fmla="*/ 388105 h 511593"/>
              <a:gd name="connsiteX3" fmla="*/ 809227 w 809227"/>
              <a:gd name="connsiteY3" fmla="*/ 511593 h 511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9227" h="511593">
                <a:moveTo>
                  <a:pt x="138917" y="0"/>
                </a:moveTo>
                <a:cubicBezTo>
                  <a:pt x="43368" y="135249"/>
                  <a:pt x="-52180" y="270498"/>
                  <a:pt x="33079" y="335182"/>
                </a:cubicBezTo>
                <a:cubicBezTo>
                  <a:pt x="118338" y="399866"/>
                  <a:pt x="521111" y="358703"/>
                  <a:pt x="650469" y="388105"/>
                </a:cubicBezTo>
                <a:cubicBezTo>
                  <a:pt x="779827" y="417507"/>
                  <a:pt x="809227" y="511593"/>
                  <a:pt x="809227" y="511593"/>
                </a:cubicBezTo>
              </a:path>
            </a:pathLst>
          </a:custGeom>
          <a:ln w="50800">
            <a:solidFill>
              <a:srgbClr val="000090">
                <a:alpha val="70000"/>
              </a:srgbClr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 sz="1400"/>
          </a:p>
        </p:txBody>
      </p:sp>
      <p:sp>
        <p:nvSpPr>
          <p:cNvPr id="40" name="文字方塊 39"/>
          <p:cNvSpPr txBox="1"/>
          <p:nvPr/>
        </p:nvSpPr>
        <p:spPr>
          <a:xfrm>
            <a:off x="-11028" y="6461831"/>
            <a:ext cx="42320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000" b="1" dirty="0" smtClean="0"/>
              <a:t>Collaborate with Dr.</a:t>
            </a:r>
            <a:r>
              <a:rPr lang="en-US" altLang="zh-TW" sz="2000" b="1" dirty="0" smtClean="0"/>
              <a:t> </a:t>
            </a:r>
            <a:r>
              <a:rPr lang="en-US" altLang="zh-TW" sz="2000" b="1" dirty="0" err="1" smtClean="0"/>
              <a:t>Jheng</a:t>
            </a:r>
            <a:r>
              <a:rPr lang="en-US" altLang="zh-TW" sz="2000" b="1" dirty="0" err="1"/>
              <a:t>-Syong</a:t>
            </a:r>
            <a:r>
              <a:rPr lang="en-US" altLang="zh-TW" sz="2000" b="1" dirty="0"/>
              <a:t> </a:t>
            </a:r>
            <a:r>
              <a:rPr lang="en-US" altLang="zh-TW" sz="2000" b="1" dirty="0" smtClean="0"/>
              <a:t>Wu</a:t>
            </a:r>
            <a:endParaRPr lang="en-US" altLang="zh-TW" sz="2000" b="1" dirty="0"/>
          </a:p>
        </p:txBody>
      </p:sp>
      <p:sp>
        <p:nvSpPr>
          <p:cNvPr id="43" name="7 點星形 42"/>
          <p:cNvSpPr/>
          <p:nvPr/>
        </p:nvSpPr>
        <p:spPr>
          <a:xfrm>
            <a:off x="900580" y="4374834"/>
            <a:ext cx="222127" cy="222127"/>
          </a:xfrm>
          <a:prstGeom prst="star7">
            <a:avLst/>
          </a:prstGeom>
          <a:solidFill>
            <a:srgbClr val="22FF1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45" name="直線接點 44"/>
          <p:cNvCxnSpPr>
            <a:endCxn id="28" idx="3"/>
          </p:cNvCxnSpPr>
          <p:nvPr/>
        </p:nvCxnSpPr>
        <p:spPr>
          <a:xfrm flipH="1">
            <a:off x="1941831" y="3328319"/>
            <a:ext cx="58196" cy="176968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7 點星形 41"/>
          <p:cNvSpPr/>
          <p:nvPr/>
        </p:nvSpPr>
        <p:spPr>
          <a:xfrm>
            <a:off x="1927186" y="3123020"/>
            <a:ext cx="222127" cy="222127"/>
          </a:xfrm>
          <a:prstGeom prst="star7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48281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41C5E-CC09-BF46-96EE-CC5C2197FE1B}" type="slidenum">
              <a:rPr kumimoji="1" lang="zh-TW" altLang="en-US" smtClean="0"/>
              <a:t>25</a:t>
            </a:fld>
            <a:endParaRPr kumimoji="1" lang="zh-TW" altLang="en-US"/>
          </a:p>
        </p:txBody>
      </p:sp>
      <p:sp>
        <p:nvSpPr>
          <p:cNvPr id="3" name="標題 1"/>
          <p:cNvSpPr txBox="1">
            <a:spLocks/>
          </p:cNvSpPr>
          <p:nvPr/>
        </p:nvSpPr>
        <p:spPr>
          <a:xfrm>
            <a:off x="457200" y="274638"/>
            <a:ext cx="8229600" cy="579033"/>
          </a:xfrm>
          <a:prstGeom prst="rect">
            <a:avLst/>
          </a:prstGeom>
        </p:spPr>
        <p:txBody>
          <a:bodyPr lIns="91429" tIns="45715" rIns="91429" bIns="45715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TW" sz="4000" b="1" dirty="0"/>
              <a:t>Discussion </a:t>
            </a:r>
            <a:r>
              <a:rPr kumimoji="1" lang="mr-IN" altLang="zh-TW" sz="4000" b="1" dirty="0" smtClean="0"/>
              <a:t>–</a:t>
            </a:r>
            <a:r>
              <a:rPr kumimoji="1" lang="en-US" altLang="zh-TW" sz="4000" b="1" dirty="0" smtClean="0"/>
              <a:t> </a:t>
            </a:r>
            <a:r>
              <a:rPr kumimoji="1" lang="en-US" altLang="zh-TW" sz="4000" b="1" dirty="0" smtClean="0">
                <a:latin typeface="+mn-lt"/>
                <a:ea typeface="+mn-ea"/>
                <a:cs typeface="+mn-cs"/>
              </a:rPr>
              <a:t>TFIIF </a:t>
            </a:r>
            <a:r>
              <a:rPr lang="en-US" altLang="zh-TW" sz="4000" b="1" dirty="0" smtClean="0"/>
              <a:t>coexist with spt4</a:t>
            </a:r>
            <a:endParaRPr kumimoji="1" lang="en-US" altLang="zh-TW" sz="4000" b="1" dirty="0">
              <a:latin typeface="+mn-lt"/>
              <a:ea typeface="+mn-ea"/>
              <a:cs typeface="+mn-cs"/>
            </a:endParaRPr>
          </a:p>
        </p:txBody>
      </p:sp>
      <p:pic>
        <p:nvPicPr>
          <p:cNvPr id="4" name="圖片 3" descr="image_tfg2WH_spt4_coexis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27" y="997655"/>
            <a:ext cx="5404533" cy="5777485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4457397" y="1272864"/>
            <a:ext cx="268439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200" b="1" dirty="0" smtClean="0">
                <a:solidFill>
                  <a:srgbClr val="FF6600"/>
                </a:solidFill>
              </a:rPr>
              <a:t>TFIIF</a:t>
            </a:r>
            <a:r>
              <a:rPr kumimoji="1" lang="en-US" altLang="zh-TW" sz="2400" b="1" dirty="0" smtClean="0"/>
              <a:t> in our model</a:t>
            </a:r>
            <a:endParaRPr kumimoji="1" lang="zh-TW" altLang="en-US" sz="2400" b="1" dirty="0"/>
          </a:p>
        </p:txBody>
      </p:sp>
      <p:sp>
        <p:nvSpPr>
          <p:cNvPr id="6" name="文字方塊 5"/>
          <p:cNvSpPr txBox="1"/>
          <p:nvPr/>
        </p:nvSpPr>
        <p:spPr>
          <a:xfrm>
            <a:off x="3982720" y="5001584"/>
            <a:ext cx="2680642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200" b="1" dirty="0" smtClean="0">
                <a:solidFill>
                  <a:srgbClr val="9E9905"/>
                </a:solidFill>
              </a:rPr>
              <a:t>Spt4</a:t>
            </a:r>
            <a:r>
              <a:rPr kumimoji="1" lang="en-US" altLang="zh-TW" sz="2400" b="1" dirty="0" smtClean="0"/>
              <a:t> in PDB:5XON</a:t>
            </a:r>
            <a:endParaRPr kumimoji="1" lang="zh-TW" altLang="en-US" sz="2400" b="1" dirty="0"/>
          </a:p>
        </p:txBody>
      </p:sp>
      <p:sp>
        <p:nvSpPr>
          <p:cNvPr id="7" name="文字方塊 6"/>
          <p:cNvSpPr txBox="1"/>
          <p:nvPr/>
        </p:nvSpPr>
        <p:spPr>
          <a:xfrm>
            <a:off x="5232400" y="1870142"/>
            <a:ext cx="35255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 smtClean="0"/>
              <a:t>Alternative location of WH allows the possibility of coexistence</a:t>
            </a:r>
            <a:endParaRPr kumimoji="1" lang="zh-TW" altLang="en-US" dirty="0"/>
          </a:p>
        </p:txBody>
      </p:sp>
      <p:sp>
        <p:nvSpPr>
          <p:cNvPr id="8" name="文字方塊 7"/>
          <p:cNvSpPr txBox="1"/>
          <p:nvPr/>
        </p:nvSpPr>
        <p:spPr>
          <a:xfrm>
            <a:off x="4457396" y="5586360"/>
            <a:ext cx="4300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 smtClean="0"/>
              <a:t>Spt4 is one of essential factors in elongation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875383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41C5E-CC09-BF46-96EE-CC5C2197FE1B}" type="slidenum">
              <a:rPr kumimoji="1" lang="zh-TW" altLang="en-US" smtClean="0"/>
              <a:t>26</a:t>
            </a:fld>
            <a:endParaRPr kumimoji="1"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 idx="4294967295"/>
          </p:nvPr>
        </p:nvSpPr>
        <p:spPr>
          <a:xfrm>
            <a:off x="457200" y="166183"/>
            <a:ext cx="8229600" cy="579437"/>
          </a:xfrm>
        </p:spPr>
        <p:txBody>
          <a:bodyPr>
            <a:noAutofit/>
          </a:bodyPr>
          <a:lstStyle/>
          <a:p>
            <a:pPr marL="0" indent="0"/>
            <a:r>
              <a:rPr lang="en-US" altLang="zh-TW" sz="4000" b="1" dirty="0"/>
              <a:t>Conclusion</a:t>
            </a:r>
          </a:p>
        </p:txBody>
      </p:sp>
      <p:sp>
        <p:nvSpPr>
          <p:cNvPr id="6" name="內容版面配置區 2"/>
          <p:cNvSpPr txBox="1">
            <a:spLocks/>
          </p:cNvSpPr>
          <p:nvPr/>
        </p:nvSpPr>
        <p:spPr>
          <a:xfrm>
            <a:off x="457200" y="984640"/>
            <a:ext cx="8229600" cy="5216330"/>
          </a:xfrm>
          <a:prstGeom prst="rect">
            <a:avLst/>
          </a:prstGeom>
        </p:spPr>
        <p:txBody>
          <a:bodyPr vert="horz" lIns="91429" tIns="45715" rIns="91429" bIns="45715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TW" sz="2400" dirty="0"/>
              <a:t>The density map of RNAP-II EC complex with TFIIF was shown by </a:t>
            </a:r>
            <a:r>
              <a:rPr kumimoji="1" lang="en-US" altLang="zh-TW" sz="2400" dirty="0" err="1" smtClean="0"/>
              <a:t>cryoEM</a:t>
            </a:r>
            <a:r>
              <a:rPr kumimoji="1" lang="en-US" altLang="zh-TW" sz="2400" dirty="0" smtClean="0"/>
              <a:t> in high resolution.</a:t>
            </a:r>
            <a:endParaRPr kumimoji="1" lang="en-US" altLang="zh-TW" sz="2400" dirty="0"/>
          </a:p>
          <a:p>
            <a:pPr marL="0" indent="0">
              <a:buNone/>
            </a:pPr>
            <a:endParaRPr kumimoji="1" lang="en-US" altLang="zh-TW" sz="2400" dirty="0" smtClean="0"/>
          </a:p>
          <a:p>
            <a:r>
              <a:rPr kumimoji="1" lang="en-US" altLang="zh-TW" sz="2400" dirty="0" smtClean="0"/>
              <a:t>A </a:t>
            </a:r>
            <a:r>
              <a:rPr kumimoji="1" lang="en-US" altLang="zh-TW" sz="2400" dirty="0"/>
              <a:t>clear interface for tfg2 WH-domain </a:t>
            </a:r>
            <a:r>
              <a:rPr kumimoji="1" lang="en-US" altLang="zh-TW" sz="2400" dirty="0" smtClean="0"/>
              <a:t>and Rpb10 provides structural information for further functional assay.</a:t>
            </a:r>
          </a:p>
          <a:p>
            <a:endParaRPr kumimoji="1" lang="en-US" altLang="zh-TW" sz="2400" dirty="0" smtClean="0"/>
          </a:p>
          <a:p>
            <a:r>
              <a:rPr kumimoji="1" lang="en-US" altLang="zh-TW" sz="2400" dirty="0" smtClean="0"/>
              <a:t>A rough density map vibrating at the cleft of RNAP-II, and the volume seems to match with WH-domain.</a:t>
            </a:r>
          </a:p>
          <a:p>
            <a:pPr marL="0" indent="0">
              <a:buNone/>
            </a:pPr>
            <a:endParaRPr kumimoji="1" lang="en-US" altLang="zh-TW" sz="2400" dirty="0"/>
          </a:p>
          <a:p>
            <a:r>
              <a:rPr kumimoji="1" lang="en-US" altLang="zh-TW" sz="2400" dirty="0" smtClean="0"/>
              <a:t>The </a:t>
            </a:r>
            <a:r>
              <a:rPr kumimoji="1" lang="en-US" altLang="zh-TW" sz="2400" dirty="0"/>
              <a:t>mobility of tfg2 </a:t>
            </a:r>
            <a:r>
              <a:rPr kumimoji="1" lang="en-US" altLang="zh-TW" sz="2400" dirty="0" smtClean="0"/>
              <a:t>WH-domain may support its multifunction or character in different states.</a:t>
            </a:r>
            <a:endParaRPr kumimoji="1" lang="en-US" altLang="zh-TW" sz="2400" dirty="0"/>
          </a:p>
          <a:p>
            <a:pPr marL="0" indent="0">
              <a:buNone/>
            </a:pPr>
            <a:endParaRPr kumimoji="1" lang="en-US" altLang="zh-TW" sz="2400" dirty="0"/>
          </a:p>
          <a:p>
            <a:pPr marL="57143" indent="0">
              <a:buNone/>
            </a:pPr>
            <a:endParaRPr kumimoji="1" lang="en-US" altLang="zh-TW" sz="24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95730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542374" y="2736503"/>
            <a:ext cx="2059255" cy="1200318"/>
          </a:xfrm>
          <a:prstGeom prst="rect">
            <a:avLst/>
          </a:prstGeom>
        </p:spPr>
        <p:txBody>
          <a:bodyPr wrap="none" lIns="91429" tIns="45715" rIns="91429" bIns="45715">
            <a:spAutoFit/>
          </a:bodyPr>
          <a:lstStyle/>
          <a:p>
            <a:pPr algn="ctr"/>
            <a:r>
              <a:rPr kumimoji="1" lang="en-US" altLang="zh-TW" sz="4400" b="1" dirty="0"/>
              <a:t>The End</a:t>
            </a:r>
            <a:endParaRPr kumimoji="1" lang="en-US" altLang="zh-TW" sz="2800" dirty="0"/>
          </a:p>
          <a:p>
            <a:pPr algn="ctr"/>
            <a:r>
              <a:rPr kumimoji="1" lang="en-US" altLang="zh-TW" sz="2800" dirty="0"/>
              <a:t>Thank you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41C5E-CC09-BF46-96EE-CC5C2197FE1B}" type="slidenum">
              <a:rPr kumimoji="1" lang="zh-TW" altLang="en-US" smtClean="0"/>
              <a:t>27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517251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15841"/>
            <a:ext cx="1909675" cy="584765"/>
          </a:xfrm>
          <a:prstGeom prst="rect">
            <a:avLst/>
          </a:prstGeom>
        </p:spPr>
        <p:txBody>
          <a:bodyPr wrap="none" lIns="91429" tIns="45715" rIns="91429" bIns="45715">
            <a:spAutoFit/>
          </a:bodyPr>
          <a:lstStyle/>
          <a:p>
            <a:r>
              <a:rPr kumimoji="1" lang="en-US" altLang="zh-TW" sz="3200" b="1" dirty="0"/>
              <a:t>Reference</a:t>
            </a:r>
          </a:p>
        </p:txBody>
      </p:sp>
      <p:sp>
        <p:nvSpPr>
          <p:cNvPr id="4" name="矩形 3"/>
          <p:cNvSpPr/>
          <p:nvPr/>
        </p:nvSpPr>
        <p:spPr>
          <a:xfrm>
            <a:off x="548640" y="813415"/>
            <a:ext cx="7975600" cy="5245024"/>
          </a:xfrm>
          <a:prstGeom prst="rect">
            <a:avLst/>
          </a:prstGeom>
        </p:spPr>
        <p:txBody>
          <a:bodyPr wrap="square" lIns="91429" tIns="45715" rIns="91429" bIns="45715">
            <a:spAutoFit/>
          </a:bodyPr>
          <a:lstStyle/>
          <a:p>
            <a:pPr marL="342859" indent="-342859">
              <a:lnSpc>
                <a:spcPct val="150000"/>
              </a:lnSpc>
              <a:buFont typeface="+mj-lt"/>
              <a:buAutoNum type="arabicPeriod"/>
            </a:pPr>
            <a:r>
              <a:rPr lang="en-US" altLang="zh-TW" sz="1400" dirty="0">
                <a:solidFill>
                  <a:srgbClr val="000000"/>
                </a:solidFill>
                <a:latin typeface="Calibri"/>
                <a:cs typeface="Calibri"/>
              </a:rPr>
              <a:t>Barnes et al., </a:t>
            </a:r>
            <a:r>
              <a:rPr lang="en-US" altLang="zh-TW" sz="1400" i="1" dirty="0">
                <a:solidFill>
                  <a:srgbClr val="000000"/>
                </a:solidFill>
                <a:latin typeface="Calibri"/>
                <a:cs typeface="Calibri"/>
              </a:rPr>
              <a:t>Crystal Structure of a Transcribing RNA Polymerase II Complex Reveals a Complete Transcription Bubble, Molecular Cell</a:t>
            </a:r>
            <a:r>
              <a:rPr lang="en-US" altLang="zh-TW" sz="1400" dirty="0">
                <a:solidFill>
                  <a:srgbClr val="000000"/>
                </a:solidFill>
                <a:latin typeface="Calibri"/>
                <a:cs typeface="Calibri"/>
              </a:rPr>
              <a:t>, Volume 59, Issue 2, 258-269 (2015)</a:t>
            </a:r>
          </a:p>
          <a:p>
            <a:pPr marL="342859" indent="-342859">
              <a:lnSpc>
                <a:spcPct val="150000"/>
              </a:lnSpc>
              <a:buFont typeface="+mj-lt"/>
              <a:buAutoNum type="arabicPeriod"/>
            </a:pPr>
            <a:r>
              <a:rPr lang="en-US" altLang="zh-TW" sz="1400" dirty="0">
                <a:solidFill>
                  <a:srgbClr val="000000"/>
                </a:solidFill>
                <a:latin typeface="Calibri"/>
                <a:cs typeface="Calibri"/>
              </a:rPr>
              <a:t> Alessandro </a:t>
            </a:r>
            <a:r>
              <a:rPr lang="en-US" altLang="zh-TW" sz="1400" dirty="0" err="1">
                <a:solidFill>
                  <a:srgbClr val="000000"/>
                </a:solidFill>
                <a:latin typeface="Calibri"/>
                <a:cs typeface="Calibri"/>
              </a:rPr>
              <a:t>Vannini</a:t>
            </a:r>
            <a:r>
              <a:rPr lang="en-US" altLang="zh-TW" sz="1400" dirty="0">
                <a:solidFill>
                  <a:srgbClr val="000000"/>
                </a:solidFill>
                <a:latin typeface="Calibri"/>
                <a:cs typeface="Calibri"/>
              </a:rPr>
              <a:t>, Patrick Cramer </a:t>
            </a:r>
            <a:r>
              <a:rPr lang="en-US" altLang="zh-TW" sz="1400" i="1" dirty="0">
                <a:solidFill>
                  <a:srgbClr val="000000"/>
                </a:solidFill>
                <a:latin typeface="Calibri"/>
                <a:cs typeface="Calibri"/>
              </a:rPr>
              <a:t>et al., </a:t>
            </a:r>
            <a:r>
              <a:rPr lang="en-US" altLang="zh-TW" sz="14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TW" sz="1400" i="1" dirty="0">
                <a:solidFill>
                  <a:srgbClr val="000000"/>
                </a:solidFill>
                <a:latin typeface="Calibri"/>
                <a:cs typeface="Calibri"/>
              </a:rPr>
              <a:t>Conservation between the RNA Polymerase I, II, and III Transcription Initiation Machineries</a:t>
            </a:r>
            <a:r>
              <a:rPr lang="en-US" altLang="zh-TW" sz="1400" dirty="0">
                <a:solidFill>
                  <a:srgbClr val="000000"/>
                </a:solidFill>
                <a:latin typeface="Calibri"/>
                <a:cs typeface="Calibri"/>
              </a:rPr>
              <a:t>, Molecular Cell, Volume 45, Issue 4, </a:t>
            </a:r>
            <a:r>
              <a:rPr lang="mr-IN" altLang="zh-TW" sz="1400" dirty="0">
                <a:solidFill>
                  <a:srgbClr val="000000"/>
                </a:solidFill>
                <a:latin typeface="Calibri"/>
                <a:cs typeface="Calibri"/>
              </a:rPr>
              <a:t>439-446</a:t>
            </a:r>
            <a:r>
              <a:rPr lang="en-US" altLang="zh-TW" sz="1400" dirty="0">
                <a:solidFill>
                  <a:srgbClr val="000000"/>
                </a:solidFill>
                <a:latin typeface="Calibri"/>
                <a:cs typeface="Calibri"/>
              </a:rPr>
              <a:t>(2012)</a:t>
            </a:r>
          </a:p>
          <a:p>
            <a:pPr marL="342859" indent="-342859">
              <a:lnSpc>
                <a:spcPct val="150000"/>
              </a:lnSpc>
              <a:buFont typeface="+mj-lt"/>
              <a:buAutoNum type="arabicPeriod"/>
            </a:pPr>
            <a:r>
              <a:rPr lang="en-US" altLang="zh-TW" sz="1400" dirty="0" err="1">
                <a:solidFill>
                  <a:srgbClr val="000000"/>
                </a:solidFill>
                <a:latin typeface="Calibri"/>
                <a:cs typeface="Calibri"/>
              </a:rPr>
              <a:t>Plaschka</a:t>
            </a:r>
            <a:r>
              <a:rPr lang="en-US" altLang="zh-TW" sz="1400" dirty="0">
                <a:solidFill>
                  <a:srgbClr val="000000"/>
                </a:solidFill>
                <a:latin typeface="Calibri"/>
                <a:cs typeface="Calibri"/>
              </a:rPr>
              <a:t>, C., </a:t>
            </a:r>
            <a:r>
              <a:rPr lang="en-US" altLang="zh-TW" sz="1400" dirty="0" err="1">
                <a:solidFill>
                  <a:srgbClr val="000000"/>
                </a:solidFill>
                <a:latin typeface="Calibri"/>
                <a:cs typeface="Calibri"/>
              </a:rPr>
              <a:t>Hantsche</a:t>
            </a:r>
            <a:r>
              <a:rPr lang="en-US" altLang="zh-TW" sz="1400" dirty="0">
                <a:solidFill>
                  <a:srgbClr val="000000"/>
                </a:solidFill>
                <a:latin typeface="Calibri"/>
                <a:cs typeface="Calibri"/>
              </a:rPr>
              <a:t>, M., </a:t>
            </a:r>
            <a:r>
              <a:rPr lang="en-US" altLang="zh-TW" sz="1400" dirty="0" err="1">
                <a:solidFill>
                  <a:srgbClr val="000000"/>
                </a:solidFill>
                <a:latin typeface="Calibri"/>
                <a:cs typeface="Calibri"/>
              </a:rPr>
              <a:t>Dienemann</a:t>
            </a:r>
            <a:r>
              <a:rPr lang="en-US" altLang="zh-TW" sz="1400" dirty="0">
                <a:solidFill>
                  <a:srgbClr val="000000"/>
                </a:solidFill>
                <a:latin typeface="Calibri"/>
                <a:cs typeface="Calibri"/>
              </a:rPr>
              <a:t>, C. </a:t>
            </a:r>
            <a:r>
              <a:rPr lang="en-US" altLang="zh-TW" sz="1400" i="1" dirty="0">
                <a:solidFill>
                  <a:srgbClr val="000000"/>
                </a:solidFill>
                <a:latin typeface="Calibri"/>
                <a:cs typeface="Calibri"/>
              </a:rPr>
              <a:t>et al., Transcription initiation complex structures elucidate DNA opening.</a:t>
            </a:r>
            <a:r>
              <a:rPr lang="en-US" altLang="zh-TW" sz="14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TW" sz="1400" i="1" dirty="0">
                <a:solidFill>
                  <a:srgbClr val="000000"/>
                </a:solidFill>
                <a:latin typeface="Calibri"/>
                <a:cs typeface="Calibri"/>
              </a:rPr>
              <a:t>Nature</a:t>
            </a:r>
            <a:r>
              <a:rPr lang="en-US" altLang="zh-TW" sz="1400" dirty="0">
                <a:solidFill>
                  <a:srgbClr val="000000"/>
                </a:solidFill>
                <a:latin typeface="Calibri"/>
                <a:cs typeface="Calibri"/>
              </a:rPr>
              <a:t> 533, 353–358 (2016).</a:t>
            </a:r>
          </a:p>
          <a:p>
            <a:pPr marL="342859" indent="-342859">
              <a:lnSpc>
                <a:spcPct val="150000"/>
              </a:lnSpc>
              <a:buFont typeface="+mj-lt"/>
              <a:buAutoNum type="arabicPeriod"/>
            </a:pPr>
            <a:r>
              <a:rPr lang="en-US" altLang="zh-TW" sz="1400" dirty="0" err="1">
                <a:solidFill>
                  <a:srgbClr val="000000"/>
                </a:solidFill>
                <a:latin typeface="Calibri"/>
                <a:cs typeface="Calibri"/>
              </a:rPr>
              <a:t>Eichner</a:t>
            </a:r>
            <a:r>
              <a:rPr lang="en-US" altLang="zh-TW" sz="1400" dirty="0">
                <a:solidFill>
                  <a:srgbClr val="000000"/>
                </a:solidFill>
                <a:latin typeface="Calibri"/>
                <a:cs typeface="Calibri"/>
              </a:rPr>
              <a:t>, J., Chen, H.‐T.,</a:t>
            </a:r>
            <a:r>
              <a:rPr lang="en-US" altLang="zh-TW" sz="1400" dirty="0">
                <a:solidFill>
                  <a:srgbClr val="000000"/>
                </a:solidFill>
                <a:cs typeface="Calibri"/>
              </a:rPr>
              <a:t> et al.</a:t>
            </a:r>
            <a:r>
              <a:rPr lang="en-US" altLang="zh-TW" sz="1400" dirty="0">
                <a:solidFill>
                  <a:srgbClr val="000000"/>
                </a:solidFill>
                <a:latin typeface="Calibri"/>
                <a:cs typeface="Calibri"/>
              </a:rPr>
              <a:t>, </a:t>
            </a:r>
            <a:r>
              <a:rPr lang="en-US" altLang="zh-TW" sz="1400" i="1" dirty="0">
                <a:solidFill>
                  <a:srgbClr val="000000"/>
                </a:solidFill>
                <a:latin typeface="Calibri"/>
                <a:cs typeface="Calibri"/>
              </a:rPr>
              <a:t>Position of the general transcription factor TFIIF within the RNA polymerase II transcription </a:t>
            </a:r>
            <a:r>
              <a:rPr lang="en-US" altLang="zh-TW" sz="1400" i="1" dirty="0" err="1">
                <a:solidFill>
                  <a:srgbClr val="000000"/>
                </a:solidFill>
                <a:latin typeface="Calibri"/>
                <a:cs typeface="Calibri"/>
              </a:rPr>
              <a:t>preinitiation</a:t>
            </a:r>
            <a:r>
              <a:rPr lang="en-US" altLang="zh-TW" sz="1400" i="1" dirty="0">
                <a:solidFill>
                  <a:srgbClr val="000000"/>
                </a:solidFill>
                <a:latin typeface="Calibri"/>
                <a:cs typeface="Calibri"/>
              </a:rPr>
              <a:t> complex. </a:t>
            </a:r>
            <a:r>
              <a:rPr lang="en-US" altLang="zh-TW" sz="1400" dirty="0">
                <a:solidFill>
                  <a:srgbClr val="000000"/>
                </a:solidFill>
                <a:latin typeface="Calibri"/>
                <a:cs typeface="Calibri"/>
              </a:rPr>
              <a:t>The EMBO Journal, 29: 706-716(2010).</a:t>
            </a:r>
          </a:p>
          <a:p>
            <a:pPr marL="342859" indent="-342859">
              <a:lnSpc>
                <a:spcPct val="150000"/>
              </a:lnSpc>
              <a:buFont typeface="+mj-lt"/>
              <a:buAutoNum type="arabicPeriod"/>
            </a:pPr>
            <a:r>
              <a:rPr lang="en-US" altLang="zh-TW" sz="1400" dirty="0" err="1"/>
              <a:t>Scheres</a:t>
            </a:r>
            <a:r>
              <a:rPr lang="en-US" altLang="zh-TW" sz="1400" dirty="0"/>
              <a:t> SH. </a:t>
            </a:r>
            <a:r>
              <a:rPr lang="en-US" altLang="zh-TW" sz="1400" i="1" dirty="0"/>
              <a:t>A Bayesian view on </a:t>
            </a:r>
            <a:r>
              <a:rPr lang="en-US" altLang="zh-TW" sz="1400" i="1" dirty="0" err="1"/>
              <a:t>cryo</a:t>
            </a:r>
            <a:r>
              <a:rPr lang="en-US" altLang="zh-TW" sz="1400" i="1" dirty="0"/>
              <a:t>-EM structure determination</a:t>
            </a:r>
            <a:r>
              <a:rPr lang="en-US" altLang="zh-TW" sz="1400" dirty="0"/>
              <a:t>. J </a:t>
            </a:r>
            <a:r>
              <a:rPr lang="en-US" altLang="zh-TW" sz="1400" dirty="0" err="1"/>
              <a:t>Mol</a:t>
            </a:r>
            <a:r>
              <a:rPr lang="en-US" altLang="zh-TW" sz="1400" dirty="0"/>
              <a:t> Biol. 2012 Jan 13;415(2):406-18.</a:t>
            </a:r>
            <a:endParaRPr lang="en-US" altLang="zh-TW" sz="1400" dirty="0">
              <a:solidFill>
                <a:schemeClr val="bg1">
                  <a:lumMod val="50000"/>
                </a:schemeClr>
              </a:solidFill>
            </a:endParaRPr>
          </a:p>
          <a:p>
            <a:pPr marL="342859" indent="-342859">
              <a:lnSpc>
                <a:spcPct val="150000"/>
              </a:lnSpc>
              <a:buFont typeface="+mj-lt"/>
              <a:buAutoNum type="arabicPeriod"/>
            </a:pPr>
            <a:r>
              <a:rPr lang="en-US" altLang="zh-TW" sz="1400" dirty="0" err="1">
                <a:solidFill>
                  <a:srgbClr val="000000"/>
                </a:solidFill>
              </a:rPr>
              <a:t>Punjani</a:t>
            </a:r>
            <a:r>
              <a:rPr lang="en-US" altLang="zh-TW" sz="1400" dirty="0">
                <a:solidFill>
                  <a:srgbClr val="000000"/>
                </a:solidFill>
              </a:rPr>
              <a:t>, A., Zhang, H. &amp; Fleet, D.J. </a:t>
            </a:r>
            <a:r>
              <a:rPr lang="en-US" altLang="zh-TW" sz="1400" i="1" dirty="0">
                <a:solidFill>
                  <a:srgbClr val="000000"/>
                </a:solidFill>
              </a:rPr>
              <a:t>Non-uniform refinement: adaptive regularization improves single-particle </a:t>
            </a:r>
            <a:r>
              <a:rPr lang="en-US" altLang="zh-TW" sz="1400" i="1" dirty="0" err="1">
                <a:solidFill>
                  <a:srgbClr val="000000"/>
                </a:solidFill>
              </a:rPr>
              <a:t>cryo</a:t>
            </a:r>
            <a:r>
              <a:rPr lang="en-US" altLang="zh-TW" sz="1400" i="1" dirty="0">
                <a:solidFill>
                  <a:srgbClr val="000000"/>
                </a:solidFill>
              </a:rPr>
              <a:t>-EM reconstruction.</a:t>
            </a:r>
            <a:r>
              <a:rPr lang="en-US" altLang="zh-TW" sz="1400" dirty="0">
                <a:solidFill>
                  <a:srgbClr val="000000"/>
                </a:solidFill>
              </a:rPr>
              <a:t> Nat Methods 17, 1214–1221 (2020).</a:t>
            </a:r>
          </a:p>
          <a:p>
            <a:pPr marL="342859" indent="-342859">
              <a:lnSpc>
                <a:spcPct val="150000"/>
              </a:lnSpc>
              <a:buFont typeface="+mj-lt"/>
              <a:buAutoNum type="arabicPeriod"/>
            </a:pPr>
            <a:r>
              <a:rPr lang="en-US" altLang="zh-TW" sz="1400" dirty="0"/>
              <a:t>Morten </a:t>
            </a:r>
            <a:r>
              <a:rPr lang="en-US" altLang="zh-TW" sz="1400" dirty="0" err="1"/>
              <a:t>Källberg</a:t>
            </a:r>
            <a:r>
              <a:rPr lang="en-US" altLang="zh-TW" sz="1400" dirty="0"/>
              <a:t>, </a:t>
            </a:r>
            <a:r>
              <a:rPr lang="en-US" altLang="zh-TW" sz="1400" dirty="0" err="1"/>
              <a:t>Haipeng</a:t>
            </a:r>
            <a:r>
              <a:rPr lang="en-US" altLang="zh-TW" sz="1400" dirty="0"/>
              <a:t> Wang, Sheng Wang, </a:t>
            </a:r>
            <a:r>
              <a:rPr lang="en-US" altLang="zh-TW" sz="1400" dirty="0" err="1"/>
              <a:t>Jian</a:t>
            </a:r>
            <a:r>
              <a:rPr lang="en-US" altLang="zh-TW" sz="1400" dirty="0"/>
              <a:t> </a:t>
            </a:r>
            <a:r>
              <a:rPr lang="en-US" altLang="zh-TW" sz="1400" dirty="0" err="1"/>
              <a:t>Peng</a:t>
            </a:r>
            <a:r>
              <a:rPr lang="en-US" altLang="zh-TW" sz="1400" dirty="0"/>
              <a:t>, </a:t>
            </a:r>
            <a:r>
              <a:rPr lang="en-US" altLang="zh-TW" sz="1400" dirty="0" err="1"/>
              <a:t>Zhiyong</a:t>
            </a:r>
            <a:r>
              <a:rPr lang="en-US" altLang="zh-TW" sz="1400" dirty="0"/>
              <a:t> Wang, </a:t>
            </a:r>
            <a:r>
              <a:rPr lang="en-US" altLang="zh-TW" sz="1400" dirty="0" err="1"/>
              <a:t>Hui</a:t>
            </a:r>
            <a:r>
              <a:rPr lang="en-US" altLang="zh-TW" sz="1400" dirty="0"/>
              <a:t> Lu &amp; </a:t>
            </a:r>
            <a:r>
              <a:rPr lang="en-US" altLang="zh-TW" sz="1400" dirty="0" err="1"/>
              <a:t>Jinbo</a:t>
            </a:r>
            <a:r>
              <a:rPr lang="en-US" altLang="zh-TW" sz="1400" dirty="0"/>
              <a:t> </a:t>
            </a:r>
            <a:r>
              <a:rPr lang="en-US" altLang="zh-TW" sz="1400" dirty="0" err="1"/>
              <a:t>Xu</a:t>
            </a:r>
            <a:r>
              <a:rPr lang="en-US" altLang="zh-TW" sz="1400" dirty="0"/>
              <a:t>. </a:t>
            </a:r>
            <a:r>
              <a:rPr lang="en-US" altLang="zh-TW" sz="1400" i="1" dirty="0"/>
              <a:t>Template-based protein structure modeling using the </a:t>
            </a:r>
            <a:r>
              <a:rPr lang="en-US" altLang="zh-TW" sz="1400" i="1" dirty="0" err="1"/>
              <a:t>RaptorX</a:t>
            </a:r>
            <a:r>
              <a:rPr lang="en-US" altLang="zh-TW" sz="1400" i="1" dirty="0"/>
              <a:t> web server</a:t>
            </a:r>
            <a:r>
              <a:rPr lang="en-US" altLang="zh-TW" sz="1400" dirty="0"/>
              <a:t>. Nature Protocols 7, 1511–1522, 2012</a:t>
            </a:r>
          </a:p>
          <a:p>
            <a:pPr marL="342859" indent="-342859">
              <a:lnSpc>
                <a:spcPct val="150000"/>
              </a:lnSpc>
              <a:buFont typeface="+mj-lt"/>
              <a:buAutoNum type="arabicPeriod"/>
            </a:pPr>
            <a:r>
              <a:rPr lang="en-US" altLang="zh-TW" sz="1400" dirty="0"/>
              <a:t>Kelley, L., </a:t>
            </a:r>
            <a:r>
              <a:rPr lang="en-US" altLang="zh-TW" sz="1400" dirty="0" err="1"/>
              <a:t>Mezulis</a:t>
            </a:r>
            <a:r>
              <a:rPr lang="en-US" altLang="zh-TW" sz="1400" dirty="0"/>
              <a:t>, S., Yates, C. </a:t>
            </a:r>
            <a:r>
              <a:rPr lang="en-US" altLang="zh-TW" sz="1400" i="1" dirty="0"/>
              <a:t>et al.</a:t>
            </a:r>
            <a:r>
              <a:rPr lang="en-US" altLang="zh-TW" sz="1400" dirty="0"/>
              <a:t> </a:t>
            </a:r>
            <a:r>
              <a:rPr lang="en-US" altLang="zh-TW" sz="1400" i="1" dirty="0"/>
              <a:t>The Phyre2 web portal for protein modeling, prediction and analysis</a:t>
            </a:r>
            <a:r>
              <a:rPr lang="en-US" altLang="zh-TW" sz="1400" dirty="0"/>
              <a:t>. Nat </a:t>
            </a:r>
            <a:r>
              <a:rPr lang="en-US" altLang="zh-TW" sz="1400" dirty="0" err="1"/>
              <a:t>Protoc</a:t>
            </a:r>
            <a:r>
              <a:rPr lang="en-US" altLang="zh-TW" sz="1400" dirty="0"/>
              <a:t> 10, 845–858 (2015).</a:t>
            </a:r>
            <a:endParaRPr lang="zh-TW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41C5E-CC09-BF46-96EE-CC5C2197FE1B}" type="slidenum">
              <a:rPr kumimoji="1" lang="zh-TW" altLang="en-US" smtClean="0"/>
              <a:t>28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126563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41C5E-CC09-BF46-96EE-CC5C2197FE1B}" type="slidenum">
              <a:rPr kumimoji="1" lang="zh-TW" altLang="en-US" smtClean="0"/>
              <a:t>29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310195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What is TFIIF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41C5E-CC09-BF46-96EE-CC5C2197FE1B}" type="slidenum">
              <a:rPr kumimoji="1" lang="zh-TW" altLang="en-US" smtClean="0"/>
              <a:t>3</a:t>
            </a:fld>
            <a:endParaRPr kumimoji="1" lang="zh-TW" altLang="en-US"/>
          </a:p>
        </p:txBody>
      </p:sp>
      <p:grpSp>
        <p:nvGrpSpPr>
          <p:cNvPr id="22" name="群組 21"/>
          <p:cNvGrpSpPr/>
          <p:nvPr/>
        </p:nvGrpSpPr>
        <p:grpSpPr>
          <a:xfrm>
            <a:off x="1346821" y="2328933"/>
            <a:ext cx="6291721" cy="2006233"/>
            <a:chOff x="1346820" y="2757557"/>
            <a:chExt cx="6291721" cy="2006233"/>
          </a:xfrm>
        </p:grpSpPr>
        <p:sp>
          <p:nvSpPr>
            <p:cNvPr id="5" name="文字方塊 4"/>
            <p:cNvSpPr txBox="1"/>
            <p:nvPr/>
          </p:nvSpPr>
          <p:spPr>
            <a:xfrm>
              <a:off x="1970342" y="2757557"/>
              <a:ext cx="520331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4000" b="1" dirty="0"/>
                <a:t>Transcription Factor II F</a:t>
              </a:r>
              <a:endParaRPr kumimoji="1" lang="zh-TW" altLang="en-US" sz="4000" b="1" dirty="0"/>
            </a:p>
          </p:txBody>
        </p:sp>
        <p:cxnSp>
          <p:nvCxnSpPr>
            <p:cNvPr id="7" name="直線接點 6"/>
            <p:cNvCxnSpPr/>
            <p:nvPr/>
          </p:nvCxnSpPr>
          <p:spPr>
            <a:xfrm>
              <a:off x="6410325" y="3528943"/>
              <a:ext cx="620459" cy="0"/>
            </a:xfrm>
            <a:prstGeom prst="line">
              <a:avLst/>
            </a:prstGeom>
            <a:ln w="50800">
              <a:solidFill>
                <a:schemeClr val="accent6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線接點 7"/>
            <p:cNvCxnSpPr/>
            <p:nvPr/>
          </p:nvCxnSpPr>
          <p:spPr>
            <a:xfrm>
              <a:off x="4959350" y="3528943"/>
              <a:ext cx="1327150" cy="0"/>
            </a:xfrm>
            <a:prstGeom prst="line">
              <a:avLst/>
            </a:prstGeom>
            <a:ln w="50800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線接點 9"/>
            <p:cNvCxnSpPr/>
            <p:nvPr/>
          </p:nvCxnSpPr>
          <p:spPr>
            <a:xfrm>
              <a:off x="1970342" y="3528943"/>
              <a:ext cx="2871533" cy="0"/>
            </a:xfrm>
            <a:prstGeom prst="line">
              <a:avLst/>
            </a:prstGeom>
            <a:ln w="50800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線箭頭接點 13"/>
            <p:cNvCxnSpPr/>
            <p:nvPr/>
          </p:nvCxnSpPr>
          <p:spPr>
            <a:xfrm flipH="1">
              <a:off x="2714625" y="3528943"/>
              <a:ext cx="746125" cy="773182"/>
            </a:xfrm>
            <a:prstGeom prst="straightConnector1">
              <a:avLst/>
            </a:prstGeom>
            <a:ln w="50800">
              <a:solidFill>
                <a:schemeClr val="accent2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箭頭接點 14"/>
            <p:cNvCxnSpPr/>
            <p:nvPr/>
          </p:nvCxnSpPr>
          <p:spPr>
            <a:xfrm flipH="1">
              <a:off x="4959350" y="3528943"/>
              <a:ext cx="746125" cy="773182"/>
            </a:xfrm>
            <a:prstGeom prst="straightConnector1">
              <a:avLst/>
            </a:prstGeom>
            <a:ln w="50800">
              <a:solidFill>
                <a:schemeClr val="accent3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箭頭接點 15"/>
            <p:cNvCxnSpPr/>
            <p:nvPr/>
          </p:nvCxnSpPr>
          <p:spPr>
            <a:xfrm>
              <a:off x="6689471" y="3528943"/>
              <a:ext cx="484188" cy="773182"/>
            </a:xfrm>
            <a:prstGeom prst="straightConnector1">
              <a:avLst/>
            </a:prstGeom>
            <a:ln w="50800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文字方塊 17"/>
            <p:cNvSpPr txBox="1"/>
            <p:nvPr/>
          </p:nvSpPr>
          <p:spPr>
            <a:xfrm>
              <a:off x="1346820" y="4302125"/>
              <a:ext cx="27356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TW" sz="2400" dirty="0"/>
                <a:t>Process; Reaction</a:t>
              </a:r>
              <a:endParaRPr kumimoji="1" lang="zh-TW" altLang="en-US" sz="2400" dirty="0"/>
            </a:p>
          </p:txBody>
        </p:sp>
        <p:sp>
          <p:nvSpPr>
            <p:cNvPr id="19" name="文字方塊 18"/>
            <p:cNvSpPr txBox="1"/>
            <p:nvPr/>
          </p:nvSpPr>
          <p:spPr>
            <a:xfrm>
              <a:off x="4766290" y="4302125"/>
              <a:ext cx="73785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TW" sz="2400" dirty="0"/>
                <a:t>Role</a:t>
              </a:r>
              <a:endParaRPr kumimoji="1" lang="zh-TW" altLang="en-US" sz="2400" dirty="0"/>
            </a:p>
          </p:txBody>
        </p:sp>
        <p:sp>
          <p:nvSpPr>
            <p:cNvPr id="20" name="文字方塊 19"/>
            <p:cNvSpPr txBox="1"/>
            <p:nvPr/>
          </p:nvSpPr>
          <p:spPr>
            <a:xfrm>
              <a:off x="6708779" y="4302125"/>
              <a:ext cx="92976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TW" sz="2400" dirty="0"/>
                <a:t>Name</a:t>
              </a:r>
              <a:endParaRPr kumimoji="1" lang="zh-TW" altLang="en-US" sz="2400" dirty="0"/>
            </a:p>
          </p:txBody>
        </p:sp>
      </p:grpSp>
      <p:sp>
        <p:nvSpPr>
          <p:cNvPr id="23" name="文字方塊 22"/>
          <p:cNvSpPr txBox="1"/>
          <p:nvPr/>
        </p:nvSpPr>
        <p:spPr>
          <a:xfrm>
            <a:off x="422272" y="5335990"/>
            <a:ext cx="8299458" cy="461655"/>
          </a:xfrm>
          <a:prstGeom prst="rect">
            <a:avLst/>
          </a:prstGeom>
          <a:noFill/>
        </p:spPr>
        <p:txBody>
          <a:bodyPr wrap="none" lIns="91429" tIns="45715" rIns="91429" bIns="45715" rtlCol="0">
            <a:spAutoFit/>
          </a:bodyPr>
          <a:lstStyle/>
          <a:p>
            <a:pPr algn="ctr"/>
            <a:r>
              <a:rPr kumimoji="1" lang="en-US" altLang="zh-TW" sz="2400" i="1" dirty="0"/>
              <a:t>It is a factor assisting </a:t>
            </a:r>
            <a:r>
              <a:rPr kumimoji="1" lang="en-US" altLang="zh-TW" sz="2400" i="1" dirty="0">
                <a:solidFill>
                  <a:srgbClr val="FF0000"/>
                </a:solidFill>
              </a:rPr>
              <a:t>RNA polymerase II </a:t>
            </a:r>
            <a:r>
              <a:rPr kumimoji="1" lang="en-US" altLang="zh-TW" sz="2400" i="1" dirty="0"/>
              <a:t>to transcribe the target. </a:t>
            </a:r>
            <a:endParaRPr kumimoji="1" lang="zh-TW" alt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24661087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41C5E-CC09-BF46-96EE-CC5C2197FE1B}" type="slidenum">
              <a:rPr kumimoji="1" lang="zh-TW" altLang="en-US" smtClean="0"/>
              <a:t>30</a:t>
            </a:fld>
            <a:endParaRPr kumimoji="1" lang="zh-TW" altLang="en-US"/>
          </a:p>
        </p:txBody>
      </p:sp>
      <p:sp>
        <p:nvSpPr>
          <p:cNvPr id="3" name="文字方塊 2"/>
          <p:cNvSpPr txBox="1"/>
          <p:nvPr/>
        </p:nvSpPr>
        <p:spPr>
          <a:xfrm>
            <a:off x="3722761" y="2767282"/>
            <a:ext cx="1698480" cy="1323429"/>
          </a:xfrm>
          <a:prstGeom prst="rect">
            <a:avLst/>
          </a:prstGeom>
          <a:noFill/>
        </p:spPr>
        <p:txBody>
          <a:bodyPr wrap="none" lIns="91429" tIns="45715" rIns="91429" bIns="45715" rtlCol="0">
            <a:spAutoFit/>
          </a:bodyPr>
          <a:lstStyle/>
          <a:p>
            <a:pPr algn="ctr"/>
            <a:r>
              <a:rPr kumimoji="1" lang="en-US" altLang="zh-TW" sz="4000" dirty="0"/>
              <a:t>Backup</a:t>
            </a:r>
          </a:p>
          <a:p>
            <a:pPr algn="ctr"/>
            <a:r>
              <a:rPr kumimoji="1" lang="en-US" altLang="zh-TW" sz="4000" dirty="0"/>
              <a:t>slide</a:t>
            </a:r>
            <a:endParaRPr kumimoji="1" lang="zh-TW" altLang="en-US" sz="4000" dirty="0"/>
          </a:p>
        </p:txBody>
      </p:sp>
    </p:spTree>
    <p:extLst>
      <p:ext uri="{BB962C8B-B14F-4D97-AF65-F5344CB8AC3E}">
        <p14:creationId xmlns:p14="http://schemas.microsoft.com/office/powerpoint/2010/main" val="29536318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41C5E-CC09-BF46-96EE-CC5C2197FE1B}" type="slidenum">
              <a:rPr kumimoji="1" lang="zh-TW" altLang="en-US" smtClean="0"/>
              <a:t>31</a:t>
            </a:fld>
            <a:endParaRPr kumimoji="1" lang="zh-TW" altLang="en-US"/>
          </a:p>
        </p:txBody>
      </p:sp>
      <p:sp>
        <p:nvSpPr>
          <p:cNvPr id="20" name="文字方塊 19"/>
          <p:cNvSpPr txBox="1"/>
          <p:nvPr/>
        </p:nvSpPr>
        <p:spPr>
          <a:xfrm>
            <a:off x="2874460" y="106830"/>
            <a:ext cx="339508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200" b="1" dirty="0" smtClean="0"/>
              <a:t>Native PAGE result</a:t>
            </a:r>
            <a:endParaRPr kumimoji="1" lang="zh-TW" altLang="en-US" sz="3200" b="1" dirty="0"/>
          </a:p>
        </p:txBody>
      </p:sp>
      <p:grpSp>
        <p:nvGrpSpPr>
          <p:cNvPr id="23" name="群組 22"/>
          <p:cNvGrpSpPr/>
          <p:nvPr/>
        </p:nvGrpSpPr>
        <p:grpSpPr>
          <a:xfrm>
            <a:off x="1679586" y="891129"/>
            <a:ext cx="5784828" cy="5928343"/>
            <a:chOff x="651185" y="411910"/>
            <a:chExt cx="3816214" cy="3910890"/>
          </a:xfrm>
        </p:grpSpPr>
        <p:grpSp>
          <p:nvGrpSpPr>
            <p:cNvPr id="3" name="群組 2"/>
            <p:cNvGrpSpPr/>
            <p:nvPr/>
          </p:nvGrpSpPr>
          <p:grpSpPr>
            <a:xfrm>
              <a:off x="651185" y="411910"/>
              <a:ext cx="3816214" cy="3910890"/>
              <a:chOff x="1564111" y="531680"/>
              <a:chExt cx="6080765" cy="6231623"/>
            </a:xfrm>
          </p:grpSpPr>
          <p:pic>
            <p:nvPicPr>
              <p:cNvPr id="4" name="圖片 3" descr="2021_04_22_DNA-LongCompar_bright.tif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304" t="7169" r="10837" b="8639"/>
              <a:stretch/>
            </p:blipFill>
            <p:spPr>
              <a:xfrm>
                <a:off x="1564111" y="1366035"/>
                <a:ext cx="6080765" cy="5397268"/>
              </a:xfrm>
              <a:prstGeom prst="rect">
                <a:avLst/>
              </a:prstGeom>
            </p:spPr>
          </p:pic>
          <p:grpSp>
            <p:nvGrpSpPr>
              <p:cNvPr id="5" name="群組 4"/>
              <p:cNvGrpSpPr/>
              <p:nvPr/>
            </p:nvGrpSpPr>
            <p:grpSpPr>
              <a:xfrm>
                <a:off x="1838431" y="1528595"/>
                <a:ext cx="1262266" cy="4010503"/>
                <a:chOff x="1069070" y="1494154"/>
                <a:chExt cx="1262266" cy="4010503"/>
              </a:xfrm>
            </p:grpSpPr>
            <p:sp>
              <p:nvSpPr>
                <p:cNvPr id="12" name="文字方塊 11"/>
                <p:cNvSpPr txBox="1"/>
                <p:nvPr/>
              </p:nvSpPr>
              <p:spPr>
                <a:xfrm>
                  <a:off x="1069070" y="1494154"/>
                  <a:ext cx="611679" cy="42057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zh-TW" sz="2000" dirty="0" err="1" smtClean="0"/>
                    <a:t>kDa</a:t>
                  </a:r>
                  <a:endParaRPr kumimoji="1" lang="zh-TW" altLang="en-US" sz="2000" dirty="0"/>
                </a:p>
              </p:txBody>
            </p:sp>
            <p:sp>
              <p:nvSpPr>
                <p:cNvPr id="13" name="文字方塊 12"/>
                <p:cNvSpPr txBox="1"/>
                <p:nvPr/>
              </p:nvSpPr>
              <p:spPr>
                <a:xfrm>
                  <a:off x="1824640" y="5084078"/>
                  <a:ext cx="467400" cy="42057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zh-TW" sz="2000" dirty="0" smtClean="0"/>
                    <a:t>66</a:t>
                  </a:r>
                  <a:endParaRPr kumimoji="1" lang="zh-TW" altLang="en-US" sz="2000" dirty="0"/>
                </a:p>
              </p:txBody>
            </p:sp>
            <p:sp>
              <p:nvSpPr>
                <p:cNvPr id="14" name="文字方塊 13"/>
                <p:cNvSpPr txBox="1"/>
                <p:nvPr/>
              </p:nvSpPr>
              <p:spPr>
                <a:xfrm>
                  <a:off x="1707645" y="4417728"/>
                  <a:ext cx="604044" cy="42057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zh-TW" sz="2000" dirty="0" smtClean="0"/>
                    <a:t>146</a:t>
                  </a:r>
                  <a:endParaRPr kumimoji="1" lang="zh-TW" altLang="en-US" sz="2000" dirty="0"/>
                </a:p>
              </p:txBody>
            </p:sp>
            <p:sp>
              <p:nvSpPr>
                <p:cNvPr id="15" name="文字方塊 14"/>
                <p:cNvSpPr txBox="1"/>
                <p:nvPr/>
              </p:nvSpPr>
              <p:spPr>
                <a:xfrm>
                  <a:off x="1707645" y="3064919"/>
                  <a:ext cx="604044" cy="42057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zh-TW" sz="2000" dirty="0" smtClean="0"/>
                    <a:t>480</a:t>
                  </a:r>
                  <a:endParaRPr kumimoji="1" lang="zh-TW" altLang="en-US" sz="2000" dirty="0"/>
                </a:p>
              </p:txBody>
            </p:sp>
            <p:sp>
              <p:nvSpPr>
                <p:cNvPr id="16" name="文字方塊 15"/>
                <p:cNvSpPr txBox="1"/>
                <p:nvPr/>
              </p:nvSpPr>
              <p:spPr>
                <a:xfrm>
                  <a:off x="1707645" y="2451893"/>
                  <a:ext cx="604044" cy="42057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zh-TW" sz="2000" dirty="0" smtClean="0"/>
                    <a:t>720</a:t>
                  </a:r>
                  <a:endParaRPr kumimoji="1" lang="zh-TW" altLang="en-US" sz="2000" dirty="0"/>
                </a:p>
              </p:txBody>
            </p:sp>
            <p:sp>
              <p:nvSpPr>
                <p:cNvPr id="17" name="文字方塊 16"/>
                <p:cNvSpPr txBox="1"/>
                <p:nvPr/>
              </p:nvSpPr>
              <p:spPr>
                <a:xfrm>
                  <a:off x="1707645" y="3750873"/>
                  <a:ext cx="604044" cy="42057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zh-TW" sz="2000" dirty="0" smtClean="0"/>
                    <a:t>242</a:t>
                  </a:r>
                  <a:endParaRPr kumimoji="1" lang="zh-TW" altLang="en-US" sz="2000" dirty="0"/>
                </a:p>
              </p:txBody>
            </p:sp>
            <p:sp>
              <p:nvSpPr>
                <p:cNvPr id="18" name="文字方塊 17"/>
                <p:cNvSpPr txBox="1"/>
                <p:nvPr/>
              </p:nvSpPr>
              <p:spPr>
                <a:xfrm>
                  <a:off x="1590648" y="1768449"/>
                  <a:ext cx="740687" cy="42057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zh-TW" sz="2000" dirty="0" smtClean="0"/>
                    <a:t>1048</a:t>
                  </a:r>
                  <a:endParaRPr kumimoji="1" lang="zh-TW" altLang="en-US" sz="2000" dirty="0"/>
                </a:p>
              </p:txBody>
            </p:sp>
            <p:sp>
              <p:nvSpPr>
                <p:cNvPr id="19" name="文字方塊 18"/>
                <p:cNvSpPr txBox="1"/>
                <p:nvPr/>
              </p:nvSpPr>
              <p:spPr>
                <a:xfrm>
                  <a:off x="1590648" y="1520673"/>
                  <a:ext cx="740688" cy="42057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zh-TW" sz="2000" dirty="0" smtClean="0"/>
                    <a:t>1236</a:t>
                  </a:r>
                  <a:endParaRPr kumimoji="1" lang="zh-TW" altLang="en-US" sz="2000" dirty="0"/>
                </a:p>
              </p:txBody>
            </p:sp>
          </p:grpSp>
          <p:sp>
            <p:nvSpPr>
              <p:cNvPr id="6" name="文字方塊 5"/>
              <p:cNvSpPr txBox="1"/>
              <p:nvPr/>
            </p:nvSpPr>
            <p:spPr>
              <a:xfrm>
                <a:off x="2860159" y="1170316"/>
                <a:ext cx="680752" cy="32352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TW" sz="1400" dirty="0" smtClean="0"/>
                  <a:t>maker</a:t>
                </a:r>
                <a:endParaRPr kumimoji="1" lang="zh-TW" altLang="en-US" sz="1400" dirty="0"/>
              </a:p>
            </p:txBody>
          </p:sp>
          <p:sp>
            <p:nvSpPr>
              <p:cNvPr id="7" name="文字方塊 6"/>
              <p:cNvSpPr txBox="1"/>
              <p:nvPr/>
            </p:nvSpPr>
            <p:spPr>
              <a:xfrm>
                <a:off x="3482713" y="1170316"/>
                <a:ext cx="587312" cy="32352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zh-TW" sz="1400" dirty="0" smtClean="0"/>
                  <a:t>Pol-II </a:t>
                </a:r>
              </a:p>
            </p:txBody>
          </p:sp>
          <p:sp>
            <p:nvSpPr>
              <p:cNvPr id="8" name="文字方塊 7"/>
              <p:cNvSpPr txBox="1"/>
              <p:nvPr/>
            </p:nvSpPr>
            <p:spPr>
              <a:xfrm>
                <a:off x="4036457" y="847151"/>
                <a:ext cx="587312" cy="6874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zh-TW" sz="1200" dirty="0" smtClean="0">
                    <a:solidFill>
                      <a:schemeClr val="bg1">
                        <a:lumMod val="65000"/>
                      </a:schemeClr>
                    </a:solidFill>
                  </a:rPr>
                  <a:t>S</a:t>
                </a:r>
              </a:p>
              <a:p>
                <a:pPr algn="ctr"/>
                <a:r>
                  <a:rPr kumimoji="1" lang="en-US" altLang="zh-TW" sz="1050" dirty="0" smtClean="0">
                    <a:solidFill>
                      <a:schemeClr val="bg1">
                        <a:lumMod val="65000"/>
                      </a:schemeClr>
                    </a:solidFill>
                  </a:rPr>
                  <a:t>+ </a:t>
                </a:r>
              </a:p>
              <a:p>
                <a:pPr algn="ctr"/>
                <a:r>
                  <a:rPr kumimoji="1" lang="en-US" altLang="zh-TW" sz="1400" dirty="0" smtClean="0">
                    <a:solidFill>
                      <a:schemeClr val="bg1">
                        <a:lumMod val="65000"/>
                      </a:schemeClr>
                    </a:solidFill>
                  </a:rPr>
                  <a:t>Pol-II </a:t>
                </a:r>
              </a:p>
            </p:txBody>
          </p:sp>
          <p:sp>
            <p:nvSpPr>
              <p:cNvPr id="9" name="文字方塊 8"/>
              <p:cNvSpPr txBox="1"/>
              <p:nvPr/>
            </p:nvSpPr>
            <p:spPr>
              <a:xfrm>
                <a:off x="4580126" y="847151"/>
                <a:ext cx="632557" cy="6874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zh-TW" sz="1200" dirty="0" err="1" smtClean="0"/>
                  <a:t>S_long</a:t>
                </a:r>
                <a:endParaRPr kumimoji="1" lang="en-US" altLang="zh-TW" sz="1200" dirty="0" smtClean="0"/>
              </a:p>
              <a:p>
                <a:pPr algn="ctr"/>
                <a:r>
                  <a:rPr kumimoji="1" lang="en-US" altLang="zh-TW" sz="1050" dirty="0" smtClean="0"/>
                  <a:t>+ </a:t>
                </a:r>
              </a:p>
              <a:p>
                <a:pPr algn="ctr"/>
                <a:r>
                  <a:rPr kumimoji="1" lang="en-US" altLang="zh-TW" sz="1400" dirty="0" smtClean="0"/>
                  <a:t>Pol-II </a:t>
                </a:r>
              </a:p>
            </p:txBody>
          </p:sp>
          <p:sp>
            <p:nvSpPr>
              <p:cNvPr id="10" name="文字方塊 9"/>
              <p:cNvSpPr txBox="1"/>
              <p:nvPr/>
            </p:nvSpPr>
            <p:spPr>
              <a:xfrm>
                <a:off x="5126180" y="531680"/>
                <a:ext cx="587312" cy="10352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zh-TW" sz="1100" dirty="0" smtClean="0">
                    <a:solidFill>
                      <a:schemeClr val="bg1">
                        <a:lumMod val="65000"/>
                      </a:schemeClr>
                    </a:solidFill>
                  </a:rPr>
                  <a:t>F</a:t>
                </a:r>
                <a:r>
                  <a:rPr kumimoji="1" lang="en-US" altLang="zh-TW" sz="1100" baseline="-25000" dirty="0" smtClean="0">
                    <a:solidFill>
                      <a:schemeClr val="bg1">
                        <a:lumMod val="65000"/>
                      </a:schemeClr>
                    </a:solidFill>
                  </a:rPr>
                  <a:t>nonCys</a:t>
                </a:r>
              </a:p>
              <a:p>
                <a:pPr algn="ctr"/>
                <a:r>
                  <a:rPr kumimoji="1" lang="en-US" altLang="zh-TW" sz="1050" dirty="0" smtClean="0">
                    <a:solidFill>
                      <a:schemeClr val="bg1">
                        <a:lumMod val="65000"/>
                      </a:schemeClr>
                    </a:solidFill>
                  </a:rPr>
                  <a:t>+</a:t>
                </a:r>
              </a:p>
              <a:p>
                <a:pPr algn="ctr"/>
                <a:r>
                  <a:rPr kumimoji="1" lang="en-US" altLang="zh-TW" sz="1200" dirty="0" smtClean="0">
                    <a:solidFill>
                      <a:schemeClr val="bg1">
                        <a:lumMod val="65000"/>
                      </a:schemeClr>
                    </a:solidFill>
                  </a:rPr>
                  <a:t>S</a:t>
                </a:r>
              </a:p>
              <a:p>
                <a:pPr algn="ctr"/>
                <a:r>
                  <a:rPr kumimoji="1" lang="en-US" altLang="zh-TW" sz="1050" dirty="0" smtClean="0">
                    <a:solidFill>
                      <a:schemeClr val="bg1">
                        <a:lumMod val="65000"/>
                      </a:schemeClr>
                    </a:solidFill>
                  </a:rPr>
                  <a:t>+ </a:t>
                </a:r>
              </a:p>
              <a:p>
                <a:pPr algn="ctr"/>
                <a:r>
                  <a:rPr kumimoji="1" lang="en-US" altLang="zh-TW" sz="1400" dirty="0" smtClean="0">
                    <a:solidFill>
                      <a:schemeClr val="bg1">
                        <a:lumMod val="65000"/>
                      </a:schemeClr>
                    </a:solidFill>
                  </a:rPr>
                  <a:t>Pol-II </a:t>
                </a:r>
              </a:p>
            </p:txBody>
          </p:sp>
          <p:sp>
            <p:nvSpPr>
              <p:cNvPr id="11" name="文字方塊 10"/>
              <p:cNvSpPr txBox="1"/>
              <p:nvPr/>
            </p:nvSpPr>
            <p:spPr>
              <a:xfrm>
                <a:off x="5683336" y="531680"/>
                <a:ext cx="632557" cy="10352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zh-TW" sz="1100" dirty="0" smtClean="0"/>
                  <a:t>F</a:t>
                </a:r>
                <a:r>
                  <a:rPr kumimoji="1" lang="en-US" altLang="zh-TW" sz="1100" baseline="-25000" dirty="0" smtClean="0"/>
                  <a:t>nonCys</a:t>
                </a:r>
              </a:p>
              <a:p>
                <a:pPr algn="ctr"/>
                <a:r>
                  <a:rPr kumimoji="1" lang="en-US" altLang="zh-TW" sz="1050" dirty="0" smtClean="0"/>
                  <a:t>+</a:t>
                </a:r>
              </a:p>
              <a:p>
                <a:pPr algn="ctr"/>
                <a:r>
                  <a:rPr kumimoji="1" lang="en-US" altLang="zh-TW" sz="1200" dirty="0" err="1" smtClean="0"/>
                  <a:t>S_long</a:t>
                </a:r>
                <a:endParaRPr kumimoji="1" lang="en-US" altLang="zh-TW" sz="1200" dirty="0" smtClean="0"/>
              </a:p>
              <a:p>
                <a:pPr algn="ctr"/>
                <a:r>
                  <a:rPr kumimoji="1" lang="en-US" altLang="zh-TW" sz="1050" dirty="0" smtClean="0"/>
                  <a:t>+ </a:t>
                </a:r>
              </a:p>
              <a:p>
                <a:pPr algn="ctr"/>
                <a:r>
                  <a:rPr kumimoji="1" lang="en-US" altLang="zh-TW" sz="1400" dirty="0" smtClean="0"/>
                  <a:t>Pol-II </a:t>
                </a:r>
              </a:p>
            </p:txBody>
          </p:sp>
        </p:grpSp>
        <p:sp>
          <p:nvSpPr>
            <p:cNvPr id="21" name="矩形 20"/>
            <p:cNvSpPr/>
            <p:nvPr/>
          </p:nvSpPr>
          <p:spPr>
            <a:xfrm>
              <a:off x="2542242" y="411910"/>
              <a:ext cx="398690" cy="2569249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3600"/>
            </a:p>
          </p:txBody>
        </p:sp>
        <p:sp>
          <p:nvSpPr>
            <p:cNvPr id="22" name="矩形 21"/>
            <p:cNvSpPr/>
            <p:nvPr/>
          </p:nvSpPr>
          <p:spPr>
            <a:xfrm>
              <a:off x="3239020" y="413143"/>
              <a:ext cx="398690" cy="2569249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3600"/>
            </a:p>
          </p:txBody>
        </p:sp>
      </p:grpSp>
    </p:spTree>
    <p:extLst>
      <p:ext uri="{BB962C8B-B14F-4D97-AF65-F5344CB8AC3E}">
        <p14:creationId xmlns:p14="http://schemas.microsoft.com/office/powerpoint/2010/main" val="19835359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41C5E-CC09-BF46-96EE-CC5C2197FE1B}" type="slidenum">
              <a:rPr kumimoji="1" lang="zh-TW" altLang="en-US" smtClean="0"/>
              <a:t>32</a:t>
            </a:fld>
            <a:endParaRPr kumimoji="1" lang="zh-TW" altLang="en-US"/>
          </a:p>
        </p:txBody>
      </p:sp>
      <p:sp>
        <p:nvSpPr>
          <p:cNvPr id="10" name="文字方塊 9"/>
          <p:cNvSpPr txBox="1"/>
          <p:nvPr/>
        </p:nvSpPr>
        <p:spPr>
          <a:xfrm>
            <a:off x="1029704" y="280516"/>
            <a:ext cx="7084592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3200" b="1" dirty="0" smtClean="0"/>
              <a:t>N-terminal of Tfg1 is found in all clusters</a:t>
            </a:r>
            <a:endParaRPr kumimoji="1" lang="zh-TW" altLang="en-US" sz="3200" b="1" dirty="0"/>
          </a:p>
        </p:txBody>
      </p:sp>
      <p:grpSp>
        <p:nvGrpSpPr>
          <p:cNvPr id="18" name="群組 17"/>
          <p:cNvGrpSpPr/>
          <p:nvPr/>
        </p:nvGrpSpPr>
        <p:grpSpPr>
          <a:xfrm>
            <a:off x="154301" y="1641546"/>
            <a:ext cx="8819774" cy="3284942"/>
            <a:chOff x="154301" y="1641546"/>
            <a:chExt cx="8819774" cy="3284942"/>
          </a:xfrm>
        </p:grpSpPr>
        <p:pic>
          <p:nvPicPr>
            <p:cNvPr id="3" name="圖片 2" descr="image_577_F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554"/>
            <a:stretch/>
          </p:blipFill>
          <p:spPr>
            <a:xfrm>
              <a:off x="2413452" y="2046488"/>
              <a:ext cx="2032582" cy="2880000"/>
            </a:xfrm>
            <a:prstGeom prst="rect">
              <a:avLst/>
            </a:prstGeom>
          </p:spPr>
        </p:pic>
        <p:pic>
          <p:nvPicPr>
            <p:cNvPr id="4" name="圖片 3" descr="image_578_no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498"/>
            <a:stretch/>
          </p:blipFill>
          <p:spPr>
            <a:xfrm>
              <a:off x="4683739" y="2046488"/>
              <a:ext cx="2034107" cy="2880000"/>
            </a:xfrm>
            <a:prstGeom prst="rect">
              <a:avLst/>
            </a:prstGeom>
          </p:spPr>
        </p:pic>
        <p:pic>
          <p:nvPicPr>
            <p:cNvPr id="5" name="圖片 4" descr="image_579_cleft.png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076"/>
            <a:stretch/>
          </p:blipFill>
          <p:spPr>
            <a:xfrm>
              <a:off x="6955551" y="2046488"/>
              <a:ext cx="2018524" cy="2880000"/>
            </a:xfrm>
            <a:prstGeom prst="rect">
              <a:avLst/>
            </a:prstGeom>
          </p:spPr>
        </p:pic>
        <p:pic>
          <p:nvPicPr>
            <p:cNvPr id="6" name="圖片 5" descr="image_bhmk.png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968"/>
            <a:stretch/>
          </p:blipFill>
          <p:spPr>
            <a:xfrm>
              <a:off x="154301" y="2046488"/>
              <a:ext cx="2021446" cy="2880000"/>
            </a:xfrm>
            <a:prstGeom prst="rect">
              <a:avLst/>
            </a:prstGeom>
          </p:spPr>
        </p:pic>
        <p:sp>
          <p:nvSpPr>
            <p:cNvPr id="12" name="文字方塊 11"/>
            <p:cNvSpPr txBox="1"/>
            <p:nvPr/>
          </p:nvSpPr>
          <p:spPr>
            <a:xfrm>
              <a:off x="493356" y="1641546"/>
              <a:ext cx="134333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TW" sz="2400" dirty="0" smtClean="0"/>
                <a:t>w/o TFIIF</a:t>
              </a:r>
              <a:endParaRPr kumimoji="1" lang="zh-TW" altLang="en-US" sz="2400" dirty="0"/>
            </a:p>
          </p:txBody>
        </p:sp>
        <p:sp>
          <p:nvSpPr>
            <p:cNvPr id="13" name="文字方塊 12"/>
            <p:cNvSpPr txBox="1"/>
            <p:nvPr/>
          </p:nvSpPr>
          <p:spPr>
            <a:xfrm>
              <a:off x="2896184" y="1641546"/>
              <a:ext cx="10671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TW" sz="2400" dirty="0" smtClean="0"/>
                <a:t>Form 1</a:t>
              </a:r>
              <a:endParaRPr kumimoji="1" lang="zh-TW" altLang="en-US" sz="2400" dirty="0"/>
            </a:p>
          </p:txBody>
        </p:sp>
        <p:sp>
          <p:nvSpPr>
            <p:cNvPr id="14" name="文字方塊 13"/>
            <p:cNvSpPr txBox="1"/>
            <p:nvPr/>
          </p:nvSpPr>
          <p:spPr>
            <a:xfrm>
              <a:off x="5167233" y="1641546"/>
              <a:ext cx="10671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TW" sz="2400" dirty="0" smtClean="0"/>
                <a:t>Form 2</a:t>
              </a:r>
              <a:endParaRPr kumimoji="1" lang="zh-TW" altLang="en-US" sz="2400" dirty="0"/>
            </a:p>
          </p:txBody>
        </p:sp>
        <p:sp>
          <p:nvSpPr>
            <p:cNvPr id="15" name="文字方塊 14"/>
            <p:cNvSpPr txBox="1"/>
            <p:nvPr/>
          </p:nvSpPr>
          <p:spPr>
            <a:xfrm>
              <a:off x="7431254" y="1641546"/>
              <a:ext cx="10671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TW" sz="2400" dirty="0" smtClean="0"/>
                <a:t>Form 3</a:t>
              </a:r>
              <a:endParaRPr kumimoji="1" lang="zh-TW" alt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5066380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488250"/>
            <a:ext cx="9144000" cy="3881501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0" y="6437382"/>
            <a:ext cx="3303917" cy="420618"/>
          </a:xfrm>
          <a:prstGeom prst="rect">
            <a:avLst/>
          </a:prstGeom>
        </p:spPr>
        <p:txBody>
          <a:bodyPr wrap="square" lIns="91429" tIns="45715" rIns="91429" bIns="45715">
            <a:spAutoFit/>
          </a:bodyPr>
          <a:lstStyle/>
          <a:p>
            <a:r>
              <a:rPr lang="en-US" altLang="zh-TW" sz="1600" baseline="30000" dirty="0"/>
              <a:t>Architecture of the Pol II–TFIIF complex (2010)</a:t>
            </a:r>
          </a:p>
          <a:p>
            <a:r>
              <a:rPr lang="en-US" altLang="zh-TW" sz="1600" baseline="30000" dirty="0"/>
              <a:t>ZA Chen, Patrick Cramer and </a:t>
            </a:r>
            <a:r>
              <a:rPr lang="en-US" altLang="zh-TW" sz="1600" baseline="30000" dirty="0" err="1"/>
              <a:t>Juri</a:t>
            </a:r>
            <a:r>
              <a:rPr lang="en-US" altLang="zh-TW" sz="1600" baseline="30000" dirty="0"/>
              <a:t> </a:t>
            </a:r>
            <a:r>
              <a:rPr lang="en-US" altLang="zh-TW" sz="1600" baseline="30000" dirty="0" err="1"/>
              <a:t>Rappsilber</a:t>
            </a:r>
            <a:r>
              <a:rPr lang="en-US" altLang="zh-TW" sz="1600" baseline="30000" dirty="0"/>
              <a:t> et al</a:t>
            </a:r>
          </a:p>
        </p:txBody>
      </p:sp>
      <p:sp>
        <p:nvSpPr>
          <p:cNvPr id="4" name="文字方塊 3"/>
          <p:cNvSpPr txBox="1"/>
          <p:nvPr/>
        </p:nvSpPr>
        <p:spPr>
          <a:xfrm>
            <a:off x="1053267" y="107328"/>
            <a:ext cx="7037481" cy="461655"/>
          </a:xfrm>
          <a:prstGeom prst="rect">
            <a:avLst/>
          </a:prstGeom>
          <a:noFill/>
        </p:spPr>
        <p:txBody>
          <a:bodyPr wrap="none" lIns="91429" tIns="45715" rIns="91429" bIns="45715" rtlCol="0">
            <a:spAutoFit/>
          </a:bodyPr>
          <a:lstStyle/>
          <a:p>
            <a:pPr algn="ctr"/>
            <a:r>
              <a:rPr lang="en-US" altLang="zh-TW" sz="2400" b="1" dirty="0" smtClean="0"/>
              <a:t>Alternative location supported by Mass spectrometry</a:t>
            </a:r>
            <a:endParaRPr lang="zh-TW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9211581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18777" y="143066"/>
            <a:ext cx="8906449" cy="707876"/>
          </a:xfrm>
          <a:prstGeom prst="rect">
            <a:avLst/>
          </a:prstGeom>
        </p:spPr>
        <p:txBody>
          <a:bodyPr wrap="square" lIns="91429" tIns="45715" rIns="91429" bIns="45715">
            <a:spAutoFit/>
          </a:bodyPr>
          <a:lstStyle/>
          <a:p>
            <a:pPr algn="ctr"/>
            <a:r>
              <a:rPr kumimoji="1" lang="en-US" altLang="zh-TW" sz="4000" b="1" dirty="0"/>
              <a:t>A Bio-machine for Transcription</a:t>
            </a:r>
          </a:p>
        </p:txBody>
      </p:sp>
      <p:grpSp>
        <p:nvGrpSpPr>
          <p:cNvPr id="5" name="群組 4"/>
          <p:cNvGrpSpPr/>
          <p:nvPr/>
        </p:nvGrpSpPr>
        <p:grpSpPr>
          <a:xfrm>
            <a:off x="690375" y="2724624"/>
            <a:ext cx="7763252" cy="3689296"/>
            <a:chOff x="0" y="2377928"/>
            <a:chExt cx="9144000" cy="4345462"/>
          </a:xfrm>
        </p:grpSpPr>
        <p:pic>
          <p:nvPicPr>
            <p:cNvPr id="3" name="圖片 2" descr="central dogma_protein fadeout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77928"/>
              <a:ext cx="9144000" cy="3995928"/>
            </a:xfrm>
            <a:prstGeom prst="rect">
              <a:avLst/>
            </a:prstGeom>
          </p:spPr>
        </p:pic>
        <p:sp>
          <p:nvSpPr>
            <p:cNvPr id="18" name="矩形 17"/>
            <p:cNvSpPr/>
            <p:nvPr/>
          </p:nvSpPr>
          <p:spPr>
            <a:xfrm>
              <a:off x="2898157" y="5962105"/>
              <a:ext cx="3581322" cy="76128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zh-TW" sz="3600" b="1" dirty="0"/>
                <a:t>Central Dogma</a:t>
              </a:r>
            </a:p>
          </p:txBody>
        </p:sp>
      </p:grp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41C5E-CC09-BF46-96EE-CC5C2197FE1B}" type="slidenum">
              <a:rPr kumimoji="1" lang="zh-TW" altLang="en-US" smtClean="0"/>
              <a:t>4</a:t>
            </a:fld>
            <a:endParaRPr kumimoji="1" lang="zh-TW" altLang="en-US"/>
          </a:p>
        </p:txBody>
      </p:sp>
      <p:sp>
        <p:nvSpPr>
          <p:cNvPr id="2" name="矩形 1"/>
          <p:cNvSpPr/>
          <p:nvPr/>
        </p:nvSpPr>
        <p:spPr>
          <a:xfrm>
            <a:off x="5136731" y="1766594"/>
            <a:ext cx="2546769" cy="830987"/>
          </a:xfrm>
          <a:prstGeom prst="rect">
            <a:avLst/>
          </a:prstGeom>
        </p:spPr>
        <p:txBody>
          <a:bodyPr wrap="none" lIns="91429" tIns="45715" rIns="91429" bIns="45715">
            <a:spAutoFit/>
          </a:bodyPr>
          <a:lstStyle/>
          <a:p>
            <a:pPr algn="ctr"/>
            <a:r>
              <a:rPr kumimoji="1" lang="en-US" altLang="zh-TW" sz="2400" b="1" dirty="0"/>
              <a:t>RNA polymerase </a:t>
            </a:r>
            <a:r>
              <a:rPr kumimoji="1" lang="en-US" altLang="zh-TW" sz="2400" b="1" dirty="0" smtClean="0"/>
              <a:t>II</a:t>
            </a:r>
          </a:p>
          <a:p>
            <a:pPr algn="ctr"/>
            <a:r>
              <a:rPr kumimoji="1" lang="en-US" altLang="zh-TW" sz="2400" b="1" dirty="0" smtClean="0"/>
              <a:t>(RNAP-II) </a:t>
            </a:r>
            <a:endParaRPr lang="zh-TW" altLang="en-US" sz="2400" dirty="0"/>
          </a:p>
        </p:txBody>
      </p:sp>
      <p:pic>
        <p:nvPicPr>
          <p:cNvPr id="8" name="圖片 7" descr="RNAP-II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3495" y="1007338"/>
            <a:ext cx="1957917" cy="234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7874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41C5E-CC09-BF46-96EE-CC5C2197FE1B}" type="slidenum">
              <a:rPr kumimoji="1" lang="zh-TW" altLang="en-US" smtClean="0"/>
              <a:t>5</a:t>
            </a:fld>
            <a:endParaRPr kumimoji="1" lang="zh-TW" altLang="en-US"/>
          </a:p>
        </p:txBody>
      </p:sp>
      <p:sp>
        <p:nvSpPr>
          <p:cNvPr id="37" name="矩形 36"/>
          <p:cNvSpPr/>
          <p:nvPr/>
        </p:nvSpPr>
        <p:spPr>
          <a:xfrm>
            <a:off x="118777" y="143065"/>
            <a:ext cx="8906449" cy="707876"/>
          </a:xfrm>
          <a:prstGeom prst="rect">
            <a:avLst/>
          </a:prstGeom>
        </p:spPr>
        <p:txBody>
          <a:bodyPr wrap="square" lIns="91429" tIns="45715" rIns="91429" bIns="45715">
            <a:spAutoFit/>
          </a:bodyPr>
          <a:lstStyle/>
          <a:p>
            <a:pPr algn="ctr"/>
            <a:r>
              <a:rPr kumimoji="1" lang="en-US" altLang="zh-TW" sz="4000" b="1" dirty="0"/>
              <a:t>Transcription Cycle</a:t>
            </a:r>
          </a:p>
        </p:txBody>
      </p:sp>
      <p:grpSp>
        <p:nvGrpSpPr>
          <p:cNvPr id="18" name="群組 17"/>
          <p:cNvGrpSpPr/>
          <p:nvPr/>
        </p:nvGrpSpPr>
        <p:grpSpPr>
          <a:xfrm>
            <a:off x="2667599" y="1267896"/>
            <a:ext cx="6530643" cy="4996453"/>
            <a:chOff x="1118975" y="1013602"/>
            <a:chExt cx="6863020" cy="5250748"/>
          </a:xfrm>
        </p:grpSpPr>
        <p:grpSp>
          <p:nvGrpSpPr>
            <p:cNvPr id="25" name="群組 24"/>
            <p:cNvGrpSpPr/>
            <p:nvPr/>
          </p:nvGrpSpPr>
          <p:grpSpPr>
            <a:xfrm>
              <a:off x="2417026" y="2415657"/>
              <a:ext cx="4017141" cy="3418871"/>
              <a:chOff x="5067126" y="797592"/>
              <a:chExt cx="3163844" cy="2692651"/>
            </a:xfrm>
          </p:grpSpPr>
          <p:sp>
            <p:nvSpPr>
              <p:cNvPr id="7" name="文字方塊 6"/>
              <p:cNvSpPr txBox="1"/>
              <p:nvPr/>
            </p:nvSpPr>
            <p:spPr>
              <a:xfrm>
                <a:off x="5067126" y="2654989"/>
                <a:ext cx="1353418" cy="3636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zh-TW" sz="2400" dirty="0"/>
                  <a:t>Termination</a:t>
                </a:r>
                <a:endParaRPr kumimoji="1" lang="zh-TW" altLang="en-US" sz="2400" dirty="0"/>
              </a:p>
            </p:txBody>
          </p:sp>
          <p:sp>
            <p:nvSpPr>
              <p:cNvPr id="8" name="矩形 7"/>
              <p:cNvSpPr/>
              <p:nvPr/>
            </p:nvSpPr>
            <p:spPr>
              <a:xfrm>
                <a:off x="6135994" y="797592"/>
                <a:ext cx="1034439" cy="3636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kumimoji="1" lang="en-US" altLang="zh-TW" sz="2400" dirty="0"/>
                  <a:t>Initiation</a:t>
                </a:r>
              </a:p>
            </p:txBody>
          </p:sp>
          <p:sp>
            <p:nvSpPr>
              <p:cNvPr id="9" name="矩形 8"/>
              <p:cNvSpPr/>
              <p:nvPr/>
            </p:nvSpPr>
            <p:spPr>
              <a:xfrm>
                <a:off x="7034141" y="2641759"/>
                <a:ext cx="1196829" cy="3636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kumimoji="1" lang="en-US" altLang="zh-TW" sz="2400" dirty="0"/>
                  <a:t>Elongation</a:t>
                </a:r>
              </a:p>
            </p:txBody>
          </p:sp>
          <p:sp>
            <p:nvSpPr>
              <p:cNvPr id="11" name="圓形箭號 10"/>
              <p:cNvSpPr/>
              <p:nvPr/>
            </p:nvSpPr>
            <p:spPr>
              <a:xfrm rot="17579339">
                <a:off x="5226030" y="1164764"/>
                <a:ext cx="2197175" cy="1809160"/>
              </a:xfrm>
              <a:prstGeom prst="circularArrow">
                <a:avLst>
                  <a:gd name="adj1" fmla="val 6418"/>
                  <a:gd name="adj2" fmla="val 864106"/>
                  <a:gd name="adj3" fmla="val 18897194"/>
                  <a:gd name="adj4" fmla="val 12683522"/>
                  <a:gd name="adj5" fmla="val 6641"/>
                </a:avLst>
              </a:prstGeom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3" name="圓形箭號 22"/>
              <p:cNvSpPr/>
              <p:nvPr/>
            </p:nvSpPr>
            <p:spPr>
              <a:xfrm rot="4017336">
                <a:off x="5905480" y="1173742"/>
                <a:ext cx="2197175" cy="1809160"/>
              </a:xfrm>
              <a:prstGeom prst="circularArrow">
                <a:avLst>
                  <a:gd name="adj1" fmla="val 6418"/>
                  <a:gd name="adj2" fmla="val 864106"/>
                  <a:gd name="adj3" fmla="val 18897194"/>
                  <a:gd name="adj4" fmla="val 12683522"/>
                  <a:gd name="adj5" fmla="val 6641"/>
                </a:avLst>
              </a:prstGeom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圓形箭號 23"/>
              <p:cNvSpPr/>
              <p:nvPr/>
            </p:nvSpPr>
            <p:spPr>
              <a:xfrm rot="10800000">
                <a:off x="5575280" y="1681083"/>
                <a:ext cx="2197175" cy="1809160"/>
              </a:xfrm>
              <a:prstGeom prst="circularArrow">
                <a:avLst>
                  <a:gd name="adj1" fmla="val 6418"/>
                  <a:gd name="adj2" fmla="val 864106"/>
                  <a:gd name="adj3" fmla="val 18897194"/>
                  <a:gd name="adj4" fmla="val 12683522"/>
                  <a:gd name="adj5" fmla="val 6641"/>
                </a:avLst>
              </a:prstGeom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8" name="群組 27"/>
            <p:cNvGrpSpPr/>
            <p:nvPr/>
          </p:nvGrpSpPr>
          <p:grpSpPr>
            <a:xfrm rot="21327796">
              <a:off x="1971345" y="5240985"/>
              <a:ext cx="1025562" cy="1023365"/>
              <a:chOff x="6053960" y="3063747"/>
              <a:chExt cx="1900135" cy="1896064"/>
            </a:xfrm>
          </p:grpSpPr>
          <p:sp>
            <p:nvSpPr>
              <p:cNvPr id="29" name="不規則四邊形 28"/>
              <p:cNvSpPr/>
              <p:nvPr/>
            </p:nvSpPr>
            <p:spPr>
              <a:xfrm rot="20970147">
                <a:off x="6576769" y="4380794"/>
                <a:ext cx="634727" cy="579017"/>
              </a:xfrm>
              <a:prstGeom prst="trapezoid">
                <a:avLst>
                  <a:gd name="adj" fmla="val 28710"/>
                </a:avLst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2800"/>
              </a:p>
            </p:txBody>
          </p:sp>
          <p:sp>
            <p:nvSpPr>
              <p:cNvPr id="30" name="橢圓 29"/>
              <p:cNvSpPr/>
              <p:nvPr/>
            </p:nvSpPr>
            <p:spPr>
              <a:xfrm rot="21401502">
                <a:off x="6150431" y="3423656"/>
                <a:ext cx="1803664" cy="1041486"/>
              </a:xfrm>
              <a:prstGeom prst="ellipse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2800"/>
              </a:p>
            </p:txBody>
          </p:sp>
          <p:sp>
            <p:nvSpPr>
              <p:cNvPr id="31" name="橢圓 30"/>
              <p:cNvSpPr/>
              <p:nvPr/>
            </p:nvSpPr>
            <p:spPr>
              <a:xfrm rot="20574569">
                <a:off x="6053960" y="3063747"/>
                <a:ext cx="1803664" cy="1041486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2800"/>
              </a:p>
            </p:txBody>
          </p:sp>
        </p:grpSp>
        <p:grpSp>
          <p:nvGrpSpPr>
            <p:cNvPr id="58" name="群組 57"/>
            <p:cNvGrpSpPr/>
            <p:nvPr/>
          </p:nvGrpSpPr>
          <p:grpSpPr>
            <a:xfrm>
              <a:off x="3703266" y="1364339"/>
              <a:ext cx="1971979" cy="1066981"/>
              <a:chOff x="6352040" y="2089722"/>
              <a:chExt cx="1553104" cy="840339"/>
            </a:xfrm>
          </p:grpSpPr>
          <p:grpSp>
            <p:nvGrpSpPr>
              <p:cNvPr id="16" name="群組 15"/>
              <p:cNvGrpSpPr/>
              <p:nvPr/>
            </p:nvGrpSpPr>
            <p:grpSpPr>
              <a:xfrm rot="20449928">
                <a:off x="6352040" y="2124073"/>
                <a:ext cx="807719" cy="805988"/>
                <a:chOff x="6053960" y="3063747"/>
                <a:chExt cx="1900135" cy="1896064"/>
              </a:xfrm>
            </p:grpSpPr>
            <p:sp>
              <p:nvSpPr>
                <p:cNvPr id="17" name="不規則四邊形 16"/>
                <p:cNvSpPr/>
                <p:nvPr/>
              </p:nvSpPr>
              <p:spPr>
                <a:xfrm rot="20970147">
                  <a:off x="6576769" y="4380794"/>
                  <a:ext cx="634727" cy="579017"/>
                </a:xfrm>
                <a:prstGeom prst="trapezoid">
                  <a:avLst>
                    <a:gd name="adj" fmla="val 28710"/>
                  </a:avLst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 sz="2800"/>
                </a:p>
              </p:txBody>
            </p:sp>
            <p:sp>
              <p:nvSpPr>
                <p:cNvPr id="19" name="橢圓 18"/>
                <p:cNvSpPr/>
                <p:nvPr/>
              </p:nvSpPr>
              <p:spPr>
                <a:xfrm rot="21401502">
                  <a:off x="6150431" y="3423656"/>
                  <a:ext cx="1803664" cy="1041486"/>
                </a:xfrm>
                <a:prstGeom prst="ellips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 sz="2800"/>
                </a:p>
              </p:txBody>
            </p:sp>
            <p:sp>
              <p:nvSpPr>
                <p:cNvPr id="20" name="橢圓 19"/>
                <p:cNvSpPr/>
                <p:nvPr/>
              </p:nvSpPr>
              <p:spPr>
                <a:xfrm rot="20574569">
                  <a:off x="6053960" y="3063747"/>
                  <a:ext cx="1803664" cy="1041486"/>
                </a:xfrm>
                <a:prstGeom prst="ellipse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 sz="2800"/>
                </a:p>
              </p:txBody>
            </p:sp>
          </p:grpSp>
          <p:grpSp>
            <p:nvGrpSpPr>
              <p:cNvPr id="45" name="群組 44"/>
              <p:cNvGrpSpPr/>
              <p:nvPr/>
            </p:nvGrpSpPr>
            <p:grpSpPr>
              <a:xfrm rot="2216666">
                <a:off x="6713223" y="2089722"/>
                <a:ext cx="1191921" cy="421514"/>
                <a:chOff x="5536466" y="310644"/>
                <a:chExt cx="2386975" cy="844136"/>
              </a:xfrm>
            </p:grpSpPr>
            <p:sp>
              <p:nvSpPr>
                <p:cNvPr id="14" name="手繪多邊形 13"/>
                <p:cNvSpPr/>
                <p:nvPr/>
              </p:nvSpPr>
              <p:spPr>
                <a:xfrm>
                  <a:off x="5604669" y="635275"/>
                  <a:ext cx="2318772" cy="519505"/>
                </a:xfrm>
                <a:custGeom>
                  <a:avLst/>
                  <a:gdLst>
                    <a:gd name="connsiteX0" fmla="*/ 0 w 2318772"/>
                    <a:gd name="connsiteY0" fmla="*/ 17174 h 519505"/>
                    <a:gd name="connsiteX1" fmla="*/ 267999 w 2318772"/>
                    <a:gd name="connsiteY1" fmla="*/ 17174 h 519505"/>
                    <a:gd name="connsiteX2" fmla="*/ 477737 w 2318772"/>
                    <a:gd name="connsiteY2" fmla="*/ 180287 h 519505"/>
                    <a:gd name="connsiteX3" fmla="*/ 664171 w 2318772"/>
                    <a:gd name="connsiteY3" fmla="*/ 5523 h 519505"/>
                    <a:gd name="connsiteX4" fmla="*/ 827300 w 2318772"/>
                    <a:gd name="connsiteY4" fmla="*/ 180287 h 519505"/>
                    <a:gd name="connsiteX5" fmla="*/ 1037039 w 2318772"/>
                    <a:gd name="connsiteY5" fmla="*/ 471559 h 519505"/>
                    <a:gd name="connsiteX6" fmla="*/ 1258429 w 2318772"/>
                    <a:gd name="connsiteY6" fmla="*/ 471559 h 519505"/>
                    <a:gd name="connsiteX7" fmla="*/ 1503123 w 2318772"/>
                    <a:gd name="connsiteY7" fmla="*/ 5523 h 519505"/>
                    <a:gd name="connsiteX8" fmla="*/ 1794426 w 2318772"/>
                    <a:gd name="connsiteY8" fmla="*/ 203588 h 519505"/>
                    <a:gd name="connsiteX9" fmla="*/ 1992512 w 2318772"/>
                    <a:gd name="connsiteY9" fmla="*/ 17174 h 519505"/>
                    <a:gd name="connsiteX10" fmla="*/ 2318772 w 2318772"/>
                    <a:gd name="connsiteY10" fmla="*/ 17174 h 5195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318772" h="519505">
                      <a:moveTo>
                        <a:pt x="0" y="17174"/>
                      </a:moveTo>
                      <a:cubicBezTo>
                        <a:pt x="94188" y="3581"/>
                        <a:pt x="188376" y="-10011"/>
                        <a:pt x="267999" y="17174"/>
                      </a:cubicBezTo>
                      <a:cubicBezTo>
                        <a:pt x="347622" y="44359"/>
                        <a:pt x="411708" y="182229"/>
                        <a:pt x="477737" y="180287"/>
                      </a:cubicBezTo>
                      <a:cubicBezTo>
                        <a:pt x="543766" y="178345"/>
                        <a:pt x="605911" y="5523"/>
                        <a:pt x="664171" y="5523"/>
                      </a:cubicBezTo>
                      <a:cubicBezTo>
                        <a:pt x="722431" y="5523"/>
                        <a:pt x="765155" y="102614"/>
                        <a:pt x="827300" y="180287"/>
                      </a:cubicBezTo>
                      <a:cubicBezTo>
                        <a:pt x="889445" y="257960"/>
                        <a:pt x="965184" y="423014"/>
                        <a:pt x="1037039" y="471559"/>
                      </a:cubicBezTo>
                      <a:cubicBezTo>
                        <a:pt x="1108894" y="520104"/>
                        <a:pt x="1180748" y="549232"/>
                        <a:pt x="1258429" y="471559"/>
                      </a:cubicBezTo>
                      <a:cubicBezTo>
                        <a:pt x="1336110" y="393886"/>
                        <a:pt x="1413790" y="50185"/>
                        <a:pt x="1503123" y="5523"/>
                      </a:cubicBezTo>
                      <a:cubicBezTo>
                        <a:pt x="1592456" y="-39139"/>
                        <a:pt x="1712861" y="201646"/>
                        <a:pt x="1794426" y="203588"/>
                      </a:cubicBezTo>
                      <a:cubicBezTo>
                        <a:pt x="1875991" y="205530"/>
                        <a:pt x="1905121" y="48243"/>
                        <a:pt x="1992512" y="17174"/>
                      </a:cubicBezTo>
                      <a:cubicBezTo>
                        <a:pt x="2079903" y="-13895"/>
                        <a:pt x="2318772" y="17174"/>
                        <a:pt x="2318772" y="17174"/>
                      </a:cubicBezTo>
                    </a:path>
                  </a:pathLst>
                </a:custGeom>
                <a:ln>
                  <a:solidFill>
                    <a:srgbClr val="0D73FF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 sz="2800"/>
                </a:p>
              </p:txBody>
            </p:sp>
            <p:sp>
              <p:nvSpPr>
                <p:cNvPr id="44" name="手繪多邊形 43"/>
                <p:cNvSpPr/>
                <p:nvPr/>
              </p:nvSpPr>
              <p:spPr>
                <a:xfrm rot="10800000">
                  <a:off x="5536466" y="310644"/>
                  <a:ext cx="2318772" cy="519505"/>
                </a:xfrm>
                <a:custGeom>
                  <a:avLst/>
                  <a:gdLst>
                    <a:gd name="connsiteX0" fmla="*/ 0 w 2318772"/>
                    <a:gd name="connsiteY0" fmla="*/ 17174 h 519505"/>
                    <a:gd name="connsiteX1" fmla="*/ 267999 w 2318772"/>
                    <a:gd name="connsiteY1" fmla="*/ 17174 h 519505"/>
                    <a:gd name="connsiteX2" fmla="*/ 477737 w 2318772"/>
                    <a:gd name="connsiteY2" fmla="*/ 180287 h 519505"/>
                    <a:gd name="connsiteX3" fmla="*/ 664171 w 2318772"/>
                    <a:gd name="connsiteY3" fmla="*/ 5523 h 519505"/>
                    <a:gd name="connsiteX4" fmla="*/ 827300 w 2318772"/>
                    <a:gd name="connsiteY4" fmla="*/ 180287 h 519505"/>
                    <a:gd name="connsiteX5" fmla="*/ 1037039 w 2318772"/>
                    <a:gd name="connsiteY5" fmla="*/ 471559 h 519505"/>
                    <a:gd name="connsiteX6" fmla="*/ 1258429 w 2318772"/>
                    <a:gd name="connsiteY6" fmla="*/ 471559 h 519505"/>
                    <a:gd name="connsiteX7" fmla="*/ 1503123 w 2318772"/>
                    <a:gd name="connsiteY7" fmla="*/ 5523 h 519505"/>
                    <a:gd name="connsiteX8" fmla="*/ 1794426 w 2318772"/>
                    <a:gd name="connsiteY8" fmla="*/ 203588 h 519505"/>
                    <a:gd name="connsiteX9" fmla="*/ 1992512 w 2318772"/>
                    <a:gd name="connsiteY9" fmla="*/ 17174 h 519505"/>
                    <a:gd name="connsiteX10" fmla="*/ 2318772 w 2318772"/>
                    <a:gd name="connsiteY10" fmla="*/ 17174 h 5195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318772" h="519505">
                      <a:moveTo>
                        <a:pt x="0" y="17174"/>
                      </a:moveTo>
                      <a:cubicBezTo>
                        <a:pt x="94188" y="3581"/>
                        <a:pt x="188376" y="-10011"/>
                        <a:pt x="267999" y="17174"/>
                      </a:cubicBezTo>
                      <a:cubicBezTo>
                        <a:pt x="347622" y="44359"/>
                        <a:pt x="411708" y="182229"/>
                        <a:pt x="477737" y="180287"/>
                      </a:cubicBezTo>
                      <a:cubicBezTo>
                        <a:pt x="543766" y="178345"/>
                        <a:pt x="605911" y="5523"/>
                        <a:pt x="664171" y="5523"/>
                      </a:cubicBezTo>
                      <a:cubicBezTo>
                        <a:pt x="722431" y="5523"/>
                        <a:pt x="765155" y="102614"/>
                        <a:pt x="827300" y="180287"/>
                      </a:cubicBezTo>
                      <a:cubicBezTo>
                        <a:pt x="889445" y="257960"/>
                        <a:pt x="965184" y="423014"/>
                        <a:pt x="1037039" y="471559"/>
                      </a:cubicBezTo>
                      <a:cubicBezTo>
                        <a:pt x="1108894" y="520104"/>
                        <a:pt x="1180748" y="549232"/>
                        <a:pt x="1258429" y="471559"/>
                      </a:cubicBezTo>
                      <a:cubicBezTo>
                        <a:pt x="1336110" y="393886"/>
                        <a:pt x="1413790" y="50185"/>
                        <a:pt x="1503123" y="5523"/>
                      </a:cubicBezTo>
                      <a:cubicBezTo>
                        <a:pt x="1592456" y="-39139"/>
                        <a:pt x="1712861" y="201646"/>
                        <a:pt x="1794426" y="203588"/>
                      </a:cubicBezTo>
                      <a:cubicBezTo>
                        <a:pt x="1875991" y="205530"/>
                        <a:pt x="1905121" y="48243"/>
                        <a:pt x="1992512" y="17174"/>
                      </a:cubicBezTo>
                      <a:cubicBezTo>
                        <a:pt x="2079903" y="-13895"/>
                        <a:pt x="2318772" y="17174"/>
                        <a:pt x="2318772" y="17174"/>
                      </a:cubicBezTo>
                    </a:path>
                  </a:pathLst>
                </a:custGeom>
                <a:ln>
                  <a:solidFill>
                    <a:srgbClr val="0000FF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 sz="2800"/>
                </a:p>
              </p:txBody>
            </p:sp>
          </p:grpSp>
        </p:grpSp>
        <p:grpSp>
          <p:nvGrpSpPr>
            <p:cNvPr id="57" name="群組 56"/>
            <p:cNvGrpSpPr/>
            <p:nvPr/>
          </p:nvGrpSpPr>
          <p:grpSpPr>
            <a:xfrm>
              <a:off x="5584990" y="5158807"/>
              <a:ext cx="1587668" cy="1023365"/>
              <a:chOff x="7736961" y="4975703"/>
              <a:chExt cx="1250425" cy="805988"/>
            </a:xfrm>
          </p:grpSpPr>
          <p:sp>
            <p:nvSpPr>
              <p:cNvPr id="49" name="不規則四邊形 48"/>
              <p:cNvSpPr/>
              <p:nvPr/>
            </p:nvSpPr>
            <p:spPr>
              <a:xfrm rot="20970147">
                <a:off x="8276432" y="5535560"/>
                <a:ext cx="269813" cy="246131"/>
              </a:xfrm>
              <a:prstGeom prst="trapezoid">
                <a:avLst>
                  <a:gd name="adj" fmla="val 28710"/>
                </a:avLst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2800"/>
              </a:p>
            </p:txBody>
          </p:sp>
          <p:sp>
            <p:nvSpPr>
              <p:cNvPr id="50" name="橢圓 49"/>
              <p:cNvSpPr/>
              <p:nvPr/>
            </p:nvSpPr>
            <p:spPr>
              <a:xfrm rot="21401502">
                <a:off x="8095202" y="5128695"/>
                <a:ext cx="766710" cy="442720"/>
              </a:xfrm>
              <a:prstGeom prst="ellipse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2800"/>
              </a:p>
            </p:txBody>
          </p:sp>
          <p:sp>
            <p:nvSpPr>
              <p:cNvPr id="51" name="橢圓 50"/>
              <p:cNvSpPr/>
              <p:nvPr/>
            </p:nvSpPr>
            <p:spPr>
              <a:xfrm rot="20574569">
                <a:off x="8054194" y="4975703"/>
                <a:ext cx="766710" cy="442720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2800"/>
              </a:p>
            </p:txBody>
          </p:sp>
          <p:grpSp>
            <p:nvGrpSpPr>
              <p:cNvPr id="52" name="群組 51"/>
              <p:cNvGrpSpPr/>
              <p:nvPr/>
            </p:nvGrpSpPr>
            <p:grpSpPr>
              <a:xfrm>
                <a:off x="8257657" y="5101763"/>
                <a:ext cx="729729" cy="327422"/>
                <a:chOff x="1662124" y="4574899"/>
                <a:chExt cx="3034913" cy="1361736"/>
              </a:xfrm>
            </p:grpSpPr>
            <p:sp>
              <p:nvSpPr>
                <p:cNvPr id="53" name="手繪多邊形 52"/>
                <p:cNvSpPr/>
                <p:nvPr/>
              </p:nvSpPr>
              <p:spPr>
                <a:xfrm>
                  <a:off x="1662124" y="4574899"/>
                  <a:ext cx="2989268" cy="1361736"/>
                </a:xfrm>
                <a:custGeom>
                  <a:avLst/>
                  <a:gdLst>
                    <a:gd name="connsiteX0" fmla="*/ 547223 w 2989268"/>
                    <a:gd name="connsiteY0" fmla="*/ 0 h 1361736"/>
                    <a:gd name="connsiteX1" fmla="*/ 7934 w 2989268"/>
                    <a:gd name="connsiteY1" fmla="*/ 1200259 h 1361736"/>
                    <a:gd name="connsiteX2" fmla="*/ 912548 w 2989268"/>
                    <a:gd name="connsiteY2" fmla="*/ 1322024 h 1361736"/>
                    <a:gd name="connsiteX3" fmla="*/ 1573613 w 2989268"/>
                    <a:gd name="connsiteY3" fmla="*/ 939333 h 1361736"/>
                    <a:gd name="connsiteX4" fmla="*/ 2321659 w 2989268"/>
                    <a:gd name="connsiteY4" fmla="*/ 1217654 h 1361736"/>
                    <a:gd name="connsiteX5" fmla="*/ 2930534 w 2989268"/>
                    <a:gd name="connsiteY5" fmla="*/ 887148 h 1361736"/>
                    <a:gd name="connsiteX6" fmla="*/ 2965327 w 2989268"/>
                    <a:gd name="connsiteY6" fmla="*/ 852358 h 13617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989268" h="1361736">
                      <a:moveTo>
                        <a:pt x="547223" y="0"/>
                      </a:moveTo>
                      <a:cubicBezTo>
                        <a:pt x="247134" y="489961"/>
                        <a:pt x="-52954" y="979922"/>
                        <a:pt x="7934" y="1200259"/>
                      </a:cubicBezTo>
                      <a:cubicBezTo>
                        <a:pt x="68821" y="1420596"/>
                        <a:pt x="651602" y="1365512"/>
                        <a:pt x="912548" y="1322024"/>
                      </a:cubicBezTo>
                      <a:cubicBezTo>
                        <a:pt x="1173495" y="1278536"/>
                        <a:pt x="1338761" y="956728"/>
                        <a:pt x="1573613" y="939333"/>
                      </a:cubicBezTo>
                      <a:cubicBezTo>
                        <a:pt x="1808465" y="921938"/>
                        <a:pt x="2095506" y="1226351"/>
                        <a:pt x="2321659" y="1217654"/>
                      </a:cubicBezTo>
                      <a:cubicBezTo>
                        <a:pt x="2547812" y="1208957"/>
                        <a:pt x="2823256" y="948031"/>
                        <a:pt x="2930534" y="887148"/>
                      </a:cubicBezTo>
                      <a:cubicBezTo>
                        <a:pt x="3037812" y="826265"/>
                        <a:pt x="2965327" y="852358"/>
                        <a:pt x="2965327" y="852358"/>
                      </a:cubicBezTo>
                    </a:path>
                  </a:pathLst>
                </a:custGeom>
                <a:ln w="25400">
                  <a:solidFill>
                    <a:srgbClr val="0D73FF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 sz="2800"/>
                </a:p>
              </p:txBody>
            </p:sp>
            <p:sp>
              <p:nvSpPr>
                <p:cNvPr id="55" name="手繪多邊形 54"/>
                <p:cNvSpPr/>
                <p:nvPr/>
              </p:nvSpPr>
              <p:spPr>
                <a:xfrm>
                  <a:off x="2578580" y="5288096"/>
                  <a:ext cx="2118457" cy="612944"/>
                </a:xfrm>
                <a:custGeom>
                  <a:avLst/>
                  <a:gdLst>
                    <a:gd name="connsiteX0" fmla="*/ 83074 w 2118457"/>
                    <a:gd name="connsiteY0" fmla="*/ 0 h 612944"/>
                    <a:gd name="connsiteX1" fmla="*/ 48281 w 2118457"/>
                    <a:gd name="connsiteY1" fmla="*/ 347901 h 612944"/>
                    <a:gd name="connsiteX2" fmla="*/ 657157 w 2118457"/>
                    <a:gd name="connsiteY2" fmla="*/ 608827 h 612944"/>
                    <a:gd name="connsiteX3" fmla="*/ 1318221 w 2118457"/>
                    <a:gd name="connsiteY3" fmla="*/ 139161 h 612944"/>
                    <a:gd name="connsiteX4" fmla="*/ 2118457 w 2118457"/>
                    <a:gd name="connsiteY4" fmla="*/ 452272 h 612944"/>
                    <a:gd name="connsiteX5" fmla="*/ 2118457 w 2118457"/>
                    <a:gd name="connsiteY5" fmla="*/ 452272 h 6129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118457" h="612944">
                      <a:moveTo>
                        <a:pt x="83074" y="0"/>
                      </a:moveTo>
                      <a:cubicBezTo>
                        <a:pt x="17837" y="123215"/>
                        <a:pt x="-47399" y="246430"/>
                        <a:pt x="48281" y="347901"/>
                      </a:cubicBezTo>
                      <a:cubicBezTo>
                        <a:pt x="143961" y="449372"/>
                        <a:pt x="445500" y="643617"/>
                        <a:pt x="657157" y="608827"/>
                      </a:cubicBezTo>
                      <a:cubicBezTo>
                        <a:pt x="868814" y="574037"/>
                        <a:pt x="1074671" y="165254"/>
                        <a:pt x="1318221" y="139161"/>
                      </a:cubicBezTo>
                      <a:cubicBezTo>
                        <a:pt x="1561771" y="113069"/>
                        <a:pt x="2118457" y="452272"/>
                        <a:pt x="2118457" y="452272"/>
                      </a:cubicBezTo>
                      <a:lnTo>
                        <a:pt x="2118457" y="452272"/>
                      </a:lnTo>
                    </a:path>
                  </a:pathLst>
                </a:custGeom>
                <a:ln w="25400">
                  <a:solidFill>
                    <a:srgbClr val="00009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 sz="2800"/>
                </a:p>
              </p:txBody>
            </p:sp>
          </p:grpSp>
          <p:sp>
            <p:nvSpPr>
              <p:cNvPr id="56" name="手繪多邊形 55"/>
              <p:cNvSpPr/>
              <p:nvPr/>
            </p:nvSpPr>
            <p:spPr>
              <a:xfrm>
                <a:off x="7736961" y="5070614"/>
                <a:ext cx="628009" cy="276597"/>
              </a:xfrm>
              <a:custGeom>
                <a:avLst/>
                <a:gdLst>
                  <a:gd name="connsiteX0" fmla="*/ 0 w 628009"/>
                  <a:gd name="connsiteY0" fmla="*/ 98512 h 276597"/>
                  <a:gd name="connsiteX1" fmla="*/ 178077 w 628009"/>
                  <a:gd name="connsiteY1" fmla="*/ 97 h 276597"/>
                  <a:gd name="connsiteX2" fmla="*/ 412388 w 628009"/>
                  <a:gd name="connsiteY2" fmla="*/ 79767 h 276597"/>
                  <a:gd name="connsiteX3" fmla="*/ 543602 w 628009"/>
                  <a:gd name="connsiteY3" fmla="*/ 61021 h 276597"/>
                  <a:gd name="connsiteX4" fmla="*/ 627954 w 628009"/>
                  <a:gd name="connsiteY4" fmla="*/ 140690 h 276597"/>
                  <a:gd name="connsiteX5" fmla="*/ 557661 w 628009"/>
                  <a:gd name="connsiteY5" fmla="*/ 276597 h 276597"/>
                  <a:gd name="connsiteX6" fmla="*/ 557661 w 628009"/>
                  <a:gd name="connsiteY6" fmla="*/ 276597 h 276597"/>
                  <a:gd name="connsiteX7" fmla="*/ 557661 w 628009"/>
                  <a:gd name="connsiteY7" fmla="*/ 276597 h 276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28009" h="276597">
                    <a:moveTo>
                      <a:pt x="0" y="98512"/>
                    </a:moveTo>
                    <a:cubicBezTo>
                      <a:pt x="54673" y="50866"/>
                      <a:pt x="109346" y="3221"/>
                      <a:pt x="178077" y="97"/>
                    </a:cubicBezTo>
                    <a:cubicBezTo>
                      <a:pt x="246808" y="-3027"/>
                      <a:pt x="351467" y="69613"/>
                      <a:pt x="412388" y="79767"/>
                    </a:cubicBezTo>
                    <a:cubicBezTo>
                      <a:pt x="473309" y="89921"/>
                      <a:pt x="507674" y="50867"/>
                      <a:pt x="543602" y="61021"/>
                    </a:cubicBezTo>
                    <a:cubicBezTo>
                      <a:pt x="579530" y="71175"/>
                      <a:pt x="625611" y="104761"/>
                      <a:pt x="627954" y="140690"/>
                    </a:cubicBezTo>
                    <a:cubicBezTo>
                      <a:pt x="630297" y="176619"/>
                      <a:pt x="557661" y="276597"/>
                      <a:pt x="557661" y="276597"/>
                    </a:cubicBezTo>
                    <a:lnTo>
                      <a:pt x="557661" y="276597"/>
                    </a:lnTo>
                    <a:lnTo>
                      <a:pt x="557661" y="276597"/>
                    </a:lnTo>
                  </a:path>
                </a:pathLst>
              </a:custGeom>
              <a:ln>
                <a:solidFill>
                  <a:srgbClr val="FF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2800"/>
              </a:p>
            </p:txBody>
          </p:sp>
        </p:grpSp>
        <p:sp>
          <p:nvSpPr>
            <p:cNvPr id="33" name="橢圓 32"/>
            <p:cNvSpPr/>
            <p:nvPr/>
          </p:nvSpPr>
          <p:spPr>
            <a:xfrm>
              <a:off x="5099179" y="1088253"/>
              <a:ext cx="349277" cy="270527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2000" dirty="0"/>
            </a:p>
          </p:txBody>
        </p:sp>
        <p:sp>
          <p:nvSpPr>
            <p:cNvPr id="3" name="文字方塊 2"/>
            <p:cNvSpPr txBox="1"/>
            <p:nvPr/>
          </p:nvSpPr>
          <p:spPr>
            <a:xfrm>
              <a:off x="5066360" y="1013602"/>
              <a:ext cx="4345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TW" dirty="0" smtClean="0"/>
                <a:t>IIA</a:t>
              </a:r>
              <a:endParaRPr kumimoji="1" lang="zh-TW" altLang="en-US" dirty="0"/>
            </a:p>
          </p:txBody>
        </p:sp>
        <p:sp>
          <p:nvSpPr>
            <p:cNvPr id="2" name="橢圓 1"/>
            <p:cNvSpPr/>
            <p:nvPr/>
          </p:nvSpPr>
          <p:spPr>
            <a:xfrm>
              <a:off x="5373218" y="1430943"/>
              <a:ext cx="349277" cy="270527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3" name="文字方塊 42"/>
            <p:cNvSpPr txBox="1"/>
            <p:nvPr/>
          </p:nvSpPr>
          <p:spPr>
            <a:xfrm>
              <a:off x="5338767" y="1363287"/>
              <a:ext cx="4430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TW" dirty="0" smtClean="0"/>
                <a:t>IID</a:t>
              </a:r>
              <a:endParaRPr kumimoji="1" lang="zh-TW" altLang="en-US" dirty="0"/>
            </a:p>
          </p:txBody>
        </p:sp>
        <p:sp>
          <p:nvSpPr>
            <p:cNvPr id="42" name="橢圓 41"/>
            <p:cNvSpPr/>
            <p:nvPr/>
          </p:nvSpPr>
          <p:spPr>
            <a:xfrm>
              <a:off x="5575851" y="1149640"/>
              <a:ext cx="349277" cy="270527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6" name="文字方塊 45"/>
            <p:cNvSpPr txBox="1"/>
            <p:nvPr/>
          </p:nvSpPr>
          <p:spPr>
            <a:xfrm>
              <a:off x="5537020" y="1084116"/>
              <a:ext cx="4448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TW" dirty="0" smtClean="0"/>
                <a:t>IIH</a:t>
              </a:r>
              <a:endParaRPr kumimoji="1" lang="zh-TW" altLang="en-US" dirty="0"/>
            </a:p>
          </p:txBody>
        </p:sp>
        <p:sp>
          <p:nvSpPr>
            <p:cNvPr id="34" name="橢圓 33"/>
            <p:cNvSpPr/>
            <p:nvPr/>
          </p:nvSpPr>
          <p:spPr>
            <a:xfrm>
              <a:off x="5649594" y="1701470"/>
              <a:ext cx="349277" cy="270527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54" name="文字方塊 53"/>
            <p:cNvSpPr txBox="1"/>
            <p:nvPr/>
          </p:nvSpPr>
          <p:spPr>
            <a:xfrm>
              <a:off x="5623157" y="1632696"/>
              <a:ext cx="4136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TW" dirty="0" smtClean="0"/>
                <a:t>IIE</a:t>
              </a:r>
              <a:endParaRPr kumimoji="1" lang="zh-TW" altLang="en-US" dirty="0"/>
            </a:p>
          </p:txBody>
        </p:sp>
        <p:sp>
          <p:nvSpPr>
            <p:cNvPr id="41" name="橢圓 40"/>
            <p:cNvSpPr/>
            <p:nvPr/>
          </p:nvSpPr>
          <p:spPr>
            <a:xfrm>
              <a:off x="5963277" y="1330034"/>
              <a:ext cx="349277" cy="270527"/>
            </a:xfrm>
            <a:prstGeom prst="ellipse">
              <a:avLst/>
            </a:prstGeom>
            <a:solidFill>
              <a:srgbClr val="FC4FC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59" name="文字方塊 58"/>
            <p:cNvSpPr txBox="1"/>
            <p:nvPr/>
          </p:nvSpPr>
          <p:spPr>
            <a:xfrm>
              <a:off x="5934950" y="1263364"/>
              <a:ext cx="4070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TW" dirty="0" smtClean="0"/>
                <a:t>IIF</a:t>
              </a:r>
              <a:endParaRPr kumimoji="1" lang="zh-TW" altLang="en-US" dirty="0"/>
            </a:p>
          </p:txBody>
        </p:sp>
        <p:sp>
          <p:nvSpPr>
            <p:cNvPr id="48" name="橢圓 47"/>
            <p:cNvSpPr/>
            <p:nvPr/>
          </p:nvSpPr>
          <p:spPr>
            <a:xfrm>
              <a:off x="6020350" y="1615326"/>
              <a:ext cx="349277" cy="270527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60" name="文字方塊 59"/>
            <p:cNvSpPr txBox="1"/>
            <p:nvPr/>
          </p:nvSpPr>
          <p:spPr>
            <a:xfrm>
              <a:off x="5985578" y="1543816"/>
              <a:ext cx="4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TW" dirty="0" smtClean="0"/>
                <a:t>IIB</a:t>
              </a:r>
              <a:endParaRPr kumimoji="1" lang="zh-TW" altLang="en-US" dirty="0"/>
            </a:p>
          </p:txBody>
        </p:sp>
        <p:sp>
          <p:nvSpPr>
            <p:cNvPr id="35" name="橢圓 34"/>
            <p:cNvSpPr/>
            <p:nvPr/>
          </p:nvSpPr>
          <p:spPr>
            <a:xfrm>
              <a:off x="7002370" y="4813738"/>
              <a:ext cx="610067" cy="472518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64" name="文字方塊 63"/>
            <p:cNvSpPr txBox="1"/>
            <p:nvPr/>
          </p:nvSpPr>
          <p:spPr>
            <a:xfrm>
              <a:off x="6999265" y="4865331"/>
              <a:ext cx="6494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TW" dirty="0" smtClean="0"/>
                <a:t>NELF</a:t>
              </a:r>
              <a:endParaRPr kumimoji="1" lang="zh-TW" altLang="en-US" dirty="0"/>
            </a:p>
          </p:txBody>
        </p:sp>
        <p:grpSp>
          <p:nvGrpSpPr>
            <p:cNvPr id="26" name="群組 25"/>
            <p:cNvGrpSpPr/>
            <p:nvPr/>
          </p:nvGrpSpPr>
          <p:grpSpPr>
            <a:xfrm>
              <a:off x="7131019" y="5656380"/>
              <a:ext cx="505267" cy="313957"/>
              <a:chOff x="7695928" y="5976497"/>
              <a:chExt cx="505267" cy="313957"/>
            </a:xfrm>
          </p:grpSpPr>
          <p:sp>
            <p:nvSpPr>
              <p:cNvPr id="38" name="橢圓 37"/>
              <p:cNvSpPr/>
              <p:nvPr/>
            </p:nvSpPr>
            <p:spPr>
              <a:xfrm>
                <a:off x="7769863" y="6019927"/>
                <a:ext cx="349277" cy="270527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61" name="文字方塊 60"/>
              <p:cNvSpPr txBox="1"/>
              <p:nvPr/>
            </p:nvSpPr>
            <p:spPr>
              <a:xfrm>
                <a:off x="7695928" y="5976497"/>
                <a:ext cx="50526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zh-TW" sz="1400" dirty="0" smtClean="0"/>
                  <a:t>spt4</a:t>
                </a:r>
                <a:endParaRPr kumimoji="1" lang="zh-TW" altLang="en-US" sz="1400" dirty="0"/>
              </a:p>
            </p:txBody>
          </p:sp>
        </p:grpSp>
        <p:grpSp>
          <p:nvGrpSpPr>
            <p:cNvPr id="22" name="群組 21"/>
            <p:cNvGrpSpPr/>
            <p:nvPr/>
          </p:nvGrpSpPr>
          <p:grpSpPr>
            <a:xfrm>
              <a:off x="7481650" y="5693136"/>
              <a:ext cx="500345" cy="307777"/>
              <a:chOff x="7283832" y="5712951"/>
              <a:chExt cx="500345" cy="307777"/>
            </a:xfrm>
          </p:grpSpPr>
          <p:sp>
            <p:nvSpPr>
              <p:cNvPr id="36" name="橢圓 35"/>
              <p:cNvSpPr/>
              <p:nvPr/>
            </p:nvSpPr>
            <p:spPr>
              <a:xfrm>
                <a:off x="7350093" y="5742516"/>
                <a:ext cx="349277" cy="270527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62" name="文字方塊 61"/>
              <p:cNvSpPr txBox="1"/>
              <p:nvPr/>
            </p:nvSpPr>
            <p:spPr>
              <a:xfrm>
                <a:off x="7283832" y="5712951"/>
                <a:ext cx="50034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zh-TW" sz="1400" dirty="0" smtClean="0"/>
                  <a:t>spt5</a:t>
                </a:r>
                <a:endParaRPr kumimoji="1" lang="zh-TW" altLang="en-US" sz="1400" dirty="0"/>
              </a:p>
            </p:txBody>
          </p:sp>
        </p:grpSp>
        <p:grpSp>
          <p:nvGrpSpPr>
            <p:cNvPr id="32" name="群組 31"/>
            <p:cNvGrpSpPr/>
            <p:nvPr/>
          </p:nvGrpSpPr>
          <p:grpSpPr>
            <a:xfrm>
              <a:off x="7329096" y="5434648"/>
              <a:ext cx="505342" cy="324427"/>
              <a:chOff x="7388058" y="5232383"/>
              <a:chExt cx="505342" cy="324427"/>
            </a:xfrm>
          </p:grpSpPr>
          <p:sp>
            <p:nvSpPr>
              <p:cNvPr id="63" name="橢圓 62"/>
              <p:cNvSpPr/>
              <p:nvPr/>
            </p:nvSpPr>
            <p:spPr>
              <a:xfrm>
                <a:off x="7438985" y="5245129"/>
                <a:ext cx="402410" cy="311681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65" name="文字方塊 64"/>
              <p:cNvSpPr txBox="1"/>
              <p:nvPr/>
            </p:nvSpPr>
            <p:spPr>
              <a:xfrm>
                <a:off x="7388058" y="5232383"/>
                <a:ext cx="50534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zh-TW" sz="1400" dirty="0" smtClean="0"/>
                  <a:t>DSIF</a:t>
                </a:r>
                <a:endParaRPr kumimoji="1" lang="zh-TW" altLang="en-US" sz="1400" dirty="0"/>
              </a:p>
            </p:txBody>
          </p:sp>
        </p:grpSp>
        <p:sp>
          <p:nvSpPr>
            <p:cNvPr id="39" name="橢圓 38"/>
            <p:cNvSpPr/>
            <p:nvPr/>
          </p:nvSpPr>
          <p:spPr>
            <a:xfrm>
              <a:off x="1455091" y="5084154"/>
              <a:ext cx="398753" cy="308848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66" name="文字方塊 65"/>
            <p:cNvSpPr txBox="1"/>
            <p:nvPr/>
          </p:nvSpPr>
          <p:spPr>
            <a:xfrm>
              <a:off x="1373148" y="5061645"/>
              <a:ext cx="55776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TW" sz="1400" dirty="0" smtClean="0"/>
                <a:t>CF1A</a:t>
              </a:r>
              <a:endParaRPr kumimoji="1" lang="zh-TW" altLang="en-US" sz="1400" dirty="0"/>
            </a:p>
          </p:txBody>
        </p:sp>
        <p:sp>
          <p:nvSpPr>
            <p:cNvPr id="40" name="橢圓 39"/>
            <p:cNvSpPr/>
            <p:nvPr/>
          </p:nvSpPr>
          <p:spPr>
            <a:xfrm>
              <a:off x="1118975" y="5413106"/>
              <a:ext cx="647440" cy="50146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67" name="文字方塊 66"/>
            <p:cNvSpPr txBox="1"/>
            <p:nvPr/>
          </p:nvSpPr>
          <p:spPr>
            <a:xfrm>
              <a:off x="1176167" y="5479172"/>
              <a:ext cx="5330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TW" dirty="0" smtClean="0"/>
                <a:t>CPF</a:t>
              </a:r>
              <a:endParaRPr kumimoji="1" lang="zh-TW" altLang="en-US" dirty="0"/>
            </a:p>
          </p:txBody>
        </p:sp>
        <p:sp>
          <p:nvSpPr>
            <p:cNvPr id="72" name="橢圓 71"/>
            <p:cNvSpPr/>
            <p:nvPr/>
          </p:nvSpPr>
          <p:spPr>
            <a:xfrm>
              <a:off x="1577045" y="5943525"/>
              <a:ext cx="341561" cy="279073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73" name="文字方塊 72"/>
            <p:cNvSpPr txBox="1"/>
            <p:nvPr/>
          </p:nvSpPr>
          <p:spPr>
            <a:xfrm>
              <a:off x="1523274" y="5926270"/>
              <a:ext cx="46679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TW" sz="1200" dirty="0" smtClean="0"/>
                <a:t>Xm2</a:t>
              </a:r>
              <a:endParaRPr kumimoji="1" lang="zh-TW" altLang="en-US" sz="1200" dirty="0"/>
            </a:p>
          </p:txBody>
        </p:sp>
      </p:grpSp>
      <p:sp>
        <p:nvSpPr>
          <p:cNvPr id="69" name="文字方塊 68"/>
          <p:cNvSpPr txBox="1"/>
          <p:nvPr/>
        </p:nvSpPr>
        <p:spPr>
          <a:xfrm>
            <a:off x="79857" y="2175028"/>
            <a:ext cx="449351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kumimoji="1" lang="en-US" altLang="zh-TW" sz="2000" b="1" dirty="0" smtClean="0"/>
              <a:t>Initiation</a:t>
            </a:r>
            <a:r>
              <a:rPr kumimoji="1" lang="en-US" altLang="zh-TW" sz="2000" dirty="0" smtClean="0"/>
              <a:t>		: RNAP bind to DNA</a:t>
            </a:r>
          </a:p>
          <a:p>
            <a:pPr marL="285750" indent="-285750">
              <a:buFont typeface="Arial"/>
              <a:buChar char="•"/>
            </a:pPr>
            <a:r>
              <a:rPr kumimoji="1" lang="en-US" altLang="zh-TW" sz="2000" b="1" dirty="0" smtClean="0"/>
              <a:t>Elongation</a:t>
            </a:r>
            <a:r>
              <a:rPr kumimoji="1" lang="en-US" altLang="zh-TW" sz="2000" dirty="0" smtClean="0"/>
              <a:t>	: RNA production</a:t>
            </a:r>
          </a:p>
          <a:p>
            <a:pPr marL="285750" indent="-285750">
              <a:buFont typeface="Arial"/>
              <a:buChar char="•"/>
            </a:pPr>
            <a:r>
              <a:rPr kumimoji="1" lang="en-US" altLang="zh-TW" sz="2000" b="1" dirty="0" smtClean="0"/>
              <a:t>Termination	</a:t>
            </a:r>
            <a:r>
              <a:rPr kumimoji="1" lang="en-US" altLang="zh-TW" sz="2000" dirty="0" smtClean="0"/>
              <a:t>: Cleavage &amp; Recycle </a:t>
            </a:r>
          </a:p>
          <a:p>
            <a:pPr marL="285750" indent="-285750">
              <a:buFont typeface="Arial"/>
              <a:buChar char="•"/>
            </a:pPr>
            <a:endParaRPr kumimoji="1" lang="en-US" altLang="zh-TW" sz="2000" dirty="0"/>
          </a:p>
          <a:p>
            <a:r>
              <a:rPr kumimoji="1" lang="en-US" altLang="zh-TW" sz="2400" i="1" dirty="0" smtClean="0">
                <a:solidFill>
                  <a:srgbClr val="800000"/>
                </a:solidFill>
              </a:rPr>
              <a:t>** Each state needs </a:t>
            </a:r>
            <a:r>
              <a:rPr kumimoji="1" lang="en-US" altLang="zh-TW" sz="3200" b="1" i="1" dirty="0" smtClean="0">
                <a:solidFill>
                  <a:srgbClr val="800000"/>
                </a:solidFill>
              </a:rPr>
              <a:t>co-factor </a:t>
            </a:r>
          </a:p>
          <a:p>
            <a:pPr marL="285750" indent="-285750">
              <a:buFont typeface="Arial"/>
              <a:buChar char="•"/>
            </a:pPr>
            <a:endParaRPr kumimoji="1" lang="zh-TW" altLang="en-US" sz="2000" dirty="0"/>
          </a:p>
        </p:txBody>
      </p:sp>
      <p:sp>
        <p:nvSpPr>
          <p:cNvPr id="4" name="文字方塊 3"/>
          <p:cNvSpPr txBox="1"/>
          <p:nvPr/>
        </p:nvSpPr>
        <p:spPr>
          <a:xfrm>
            <a:off x="6388542" y="2157140"/>
            <a:ext cx="5620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600" dirty="0" smtClean="0">
                <a:solidFill>
                  <a:srgbClr val="000090"/>
                </a:solidFill>
              </a:rPr>
              <a:t>DNA</a:t>
            </a:r>
            <a:endParaRPr kumimoji="1" lang="zh-TW" altLang="en-US" sz="1600" dirty="0">
              <a:solidFill>
                <a:srgbClr val="000090"/>
              </a:solidFill>
            </a:endParaRPr>
          </a:p>
        </p:txBody>
      </p:sp>
      <p:sp>
        <p:nvSpPr>
          <p:cNvPr id="68" name="文字方塊 67"/>
          <p:cNvSpPr txBox="1"/>
          <p:nvPr/>
        </p:nvSpPr>
        <p:spPr>
          <a:xfrm>
            <a:off x="6787402" y="5351512"/>
            <a:ext cx="5472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600" dirty="0" smtClean="0">
                <a:solidFill>
                  <a:srgbClr val="FF0000"/>
                </a:solidFill>
              </a:rPr>
              <a:t>RNA</a:t>
            </a:r>
            <a:endParaRPr kumimoji="1" lang="zh-TW" altLang="en-US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28573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649628" y="0"/>
            <a:ext cx="5844747" cy="707876"/>
          </a:xfrm>
          <a:prstGeom prst="rect">
            <a:avLst/>
          </a:prstGeom>
        </p:spPr>
        <p:txBody>
          <a:bodyPr wrap="none" lIns="91429" tIns="45715" rIns="91429" bIns="45715">
            <a:spAutoFit/>
          </a:bodyPr>
          <a:lstStyle/>
          <a:p>
            <a:pPr algn="ctr"/>
            <a:r>
              <a:rPr kumimoji="1" lang="en-US" altLang="zh-TW" sz="4000" b="1" dirty="0"/>
              <a:t>Proposed Function of TFIIF</a:t>
            </a:r>
          </a:p>
        </p:txBody>
      </p:sp>
      <p:grpSp>
        <p:nvGrpSpPr>
          <p:cNvPr id="13" name="群組 12"/>
          <p:cNvGrpSpPr/>
          <p:nvPr/>
        </p:nvGrpSpPr>
        <p:grpSpPr>
          <a:xfrm>
            <a:off x="23216" y="2263430"/>
            <a:ext cx="2013672" cy="1929923"/>
            <a:chOff x="-78057" y="1157269"/>
            <a:chExt cx="2305440" cy="2209555"/>
          </a:xfrm>
        </p:grpSpPr>
        <p:grpSp>
          <p:nvGrpSpPr>
            <p:cNvPr id="75" name="群組 74"/>
            <p:cNvGrpSpPr/>
            <p:nvPr/>
          </p:nvGrpSpPr>
          <p:grpSpPr>
            <a:xfrm rot="20128253">
              <a:off x="-541" y="1984210"/>
              <a:ext cx="1013919" cy="810175"/>
              <a:chOff x="3118917" y="3012679"/>
              <a:chExt cx="1105877" cy="883654"/>
            </a:xfrm>
          </p:grpSpPr>
          <p:cxnSp>
            <p:nvCxnSpPr>
              <p:cNvPr id="57" name="曲線接點 56"/>
              <p:cNvCxnSpPr/>
              <p:nvPr/>
            </p:nvCxnSpPr>
            <p:spPr>
              <a:xfrm>
                <a:off x="3155329" y="3126036"/>
                <a:ext cx="1069465" cy="640707"/>
              </a:xfrm>
              <a:prstGeom prst="curvedConnector3">
                <a:avLst>
                  <a:gd name="adj1" fmla="val 50000"/>
                </a:avLst>
              </a:prstGeom>
              <a:ln w="38100">
                <a:solidFill>
                  <a:srgbClr val="BD0906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曲線接點 45"/>
              <p:cNvCxnSpPr/>
              <p:nvPr/>
            </p:nvCxnSpPr>
            <p:spPr>
              <a:xfrm>
                <a:off x="3118917" y="3012679"/>
                <a:ext cx="1066770" cy="883654"/>
              </a:xfrm>
              <a:prstGeom prst="curvedConnector3">
                <a:avLst>
                  <a:gd name="adj1" fmla="val 53240"/>
                </a:avLst>
              </a:prstGeom>
              <a:ln w="38100">
                <a:solidFill>
                  <a:srgbClr val="3366FF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8" name="群組 37"/>
            <p:cNvGrpSpPr/>
            <p:nvPr/>
          </p:nvGrpSpPr>
          <p:grpSpPr>
            <a:xfrm>
              <a:off x="139364" y="1757326"/>
              <a:ext cx="843851" cy="476262"/>
              <a:chOff x="184076" y="1730029"/>
              <a:chExt cx="920383" cy="519456"/>
            </a:xfrm>
          </p:grpSpPr>
          <p:sp>
            <p:nvSpPr>
              <p:cNvPr id="27" name="橢圓 26"/>
              <p:cNvSpPr/>
              <p:nvPr/>
            </p:nvSpPr>
            <p:spPr>
              <a:xfrm>
                <a:off x="184076" y="1730029"/>
                <a:ext cx="920383" cy="519456"/>
              </a:xfrm>
              <a:prstGeom prst="ellips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1600"/>
              </a:p>
            </p:txBody>
          </p:sp>
          <p:sp>
            <p:nvSpPr>
              <p:cNvPr id="29" name="文字方塊 28"/>
              <p:cNvSpPr txBox="1"/>
              <p:nvPr/>
            </p:nvSpPr>
            <p:spPr>
              <a:xfrm>
                <a:off x="330674" y="1758925"/>
                <a:ext cx="627188" cy="4227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zh-TW" sz="1600" dirty="0"/>
                  <a:t>TBP</a:t>
                </a:r>
                <a:endParaRPr kumimoji="1" lang="zh-TW" altLang="en-US" sz="1600" dirty="0"/>
              </a:p>
            </p:txBody>
          </p:sp>
        </p:grpSp>
        <p:grpSp>
          <p:nvGrpSpPr>
            <p:cNvPr id="31" name="群組 30"/>
            <p:cNvGrpSpPr/>
            <p:nvPr/>
          </p:nvGrpSpPr>
          <p:grpSpPr>
            <a:xfrm>
              <a:off x="1300531" y="2904247"/>
              <a:ext cx="451230" cy="462577"/>
              <a:chOff x="444860" y="2460920"/>
              <a:chExt cx="492154" cy="504530"/>
            </a:xfrm>
          </p:grpSpPr>
          <p:sp>
            <p:nvSpPr>
              <p:cNvPr id="28" name="橢圓 27"/>
              <p:cNvSpPr/>
              <p:nvPr/>
            </p:nvSpPr>
            <p:spPr>
              <a:xfrm>
                <a:off x="444860" y="2460920"/>
                <a:ext cx="492154" cy="504530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1600"/>
              </a:p>
            </p:txBody>
          </p:sp>
          <p:sp>
            <p:nvSpPr>
              <p:cNvPr id="30" name="文字方塊 29"/>
              <p:cNvSpPr txBox="1"/>
              <p:nvPr/>
            </p:nvSpPr>
            <p:spPr>
              <a:xfrm>
                <a:off x="452218" y="2517692"/>
                <a:ext cx="477434" cy="4227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zh-TW" sz="1600" dirty="0"/>
                  <a:t>IIF</a:t>
                </a:r>
                <a:endParaRPr kumimoji="1" lang="zh-TW" altLang="en-US" sz="1600" dirty="0"/>
              </a:p>
            </p:txBody>
          </p:sp>
        </p:grpSp>
        <p:grpSp>
          <p:nvGrpSpPr>
            <p:cNvPr id="32" name="群組 31"/>
            <p:cNvGrpSpPr/>
            <p:nvPr/>
          </p:nvGrpSpPr>
          <p:grpSpPr>
            <a:xfrm>
              <a:off x="793474" y="2890057"/>
              <a:ext cx="451231" cy="462577"/>
              <a:chOff x="444860" y="2460920"/>
              <a:chExt cx="492154" cy="504530"/>
            </a:xfrm>
          </p:grpSpPr>
          <p:sp>
            <p:nvSpPr>
              <p:cNvPr id="33" name="橢圓 32"/>
              <p:cNvSpPr/>
              <p:nvPr/>
            </p:nvSpPr>
            <p:spPr>
              <a:xfrm>
                <a:off x="444860" y="2460920"/>
                <a:ext cx="492154" cy="504530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1600"/>
              </a:p>
            </p:txBody>
          </p:sp>
          <p:sp>
            <p:nvSpPr>
              <p:cNvPr id="34" name="文字方塊 33"/>
              <p:cNvSpPr txBox="1"/>
              <p:nvPr/>
            </p:nvSpPr>
            <p:spPr>
              <a:xfrm>
                <a:off x="448529" y="2503557"/>
                <a:ext cx="484814" cy="4227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zh-TW" sz="1600" dirty="0"/>
                  <a:t>IIE</a:t>
                </a:r>
                <a:endParaRPr kumimoji="1" lang="zh-TW" altLang="en-US" sz="1600" dirty="0"/>
              </a:p>
            </p:txBody>
          </p:sp>
        </p:grpSp>
        <p:grpSp>
          <p:nvGrpSpPr>
            <p:cNvPr id="35" name="群組 34"/>
            <p:cNvGrpSpPr/>
            <p:nvPr/>
          </p:nvGrpSpPr>
          <p:grpSpPr>
            <a:xfrm>
              <a:off x="381193" y="2682840"/>
              <a:ext cx="460675" cy="462577"/>
              <a:chOff x="444860" y="2460920"/>
              <a:chExt cx="502456" cy="504530"/>
            </a:xfrm>
          </p:grpSpPr>
          <p:sp>
            <p:nvSpPr>
              <p:cNvPr id="36" name="橢圓 35"/>
              <p:cNvSpPr/>
              <p:nvPr/>
            </p:nvSpPr>
            <p:spPr>
              <a:xfrm>
                <a:off x="444860" y="2460920"/>
                <a:ext cx="492154" cy="504530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1600"/>
              </a:p>
            </p:txBody>
          </p:sp>
          <p:sp>
            <p:nvSpPr>
              <p:cNvPr id="37" name="文字方塊 36"/>
              <p:cNvSpPr txBox="1"/>
              <p:nvPr/>
            </p:nvSpPr>
            <p:spPr>
              <a:xfrm>
                <a:off x="448237" y="2509600"/>
                <a:ext cx="499079" cy="4227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zh-TW" sz="1600" dirty="0"/>
                  <a:t>IIB</a:t>
                </a:r>
                <a:endParaRPr kumimoji="1" lang="zh-TW" altLang="en-US" sz="1600" dirty="0"/>
              </a:p>
            </p:txBody>
          </p:sp>
        </p:grpSp>
        <p:grpSp>
          <p:nvGrpSpPr>
            <p:cNvPr id="44" name="群組 43"/>
            <p:cNvGrpSpPr/>
            <p:nvPr/>
          </p:nvGrpSpPr>
          <p:grpSpPr>
            <a:xfrm rot="20948830">
              <a:off x="918021" y="1157269"/>
              <a:ext cx="889192" cy="886713"/>
              <a:chOff x="1193030" y="1164167"/>
              <a:chExt cx="969837" cy="967133"/>
            </a:xfrm>
          </p:grpSpPr>
          <p:sp>
            <p:nvSpPr>
              <p:cNvPr id="41" name="等腰三角形 40"/>
              <p:cNvSpPr/>
              <p:nvPr/>
            </p:nvSpPr>
            <p:spPr>
              <a:xfrm rot="20476879">
                <a:off x="1451822" y="1764540"/>
                <a:ext cx="394969" cy="366760"/>
              </a:xfrm>
              <a:prstGeom prst="triangl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1600"/>
              </a:p>
            </p:txBody>
          </p:sp>
          <p:sp>
            <p:nvSpPr>
              <p:cNvPr id="40" name="橢圓 39"/>
              <p:cNvSpPr/>
              <p:nvPr/>
            </p:nvSpPr>
            <p:spPr>
              <a:xfrm rot="21235768">
                <a:off x="1223356" y="1401584"/>
                <a:ext cx="939511" cy="479691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1600"/>
              </a:p>
            </p:txBody>
          </p:sp>
          <p:sp>
            <p:nvSpPr>
              <p:cNvPr id="39" name="橢圓 38"/>
              <p:cNvSpPr/>
              <p:nvPr/>
            </p:nvSpPr>
            <p:spPr>
              <a:xfrm rot="20433056">
                <a:off x="1193030" y="1164167"/>
                <a:ext cx="939511" cy="479691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1600"/>
              </a:p>
            </p:txBody>
          </p:sp>
          <p:sp>
            <p:nvSpPr>
              <p:cNvPr id="43" name="文字方塊 42"/>
              <p:cNvSpPr txBox="1"/>
              <p:nvPr/>
            </p:nvSpPr>
            <p:spPr>
              <a:xfrm rot="651170">
                <a:off x="1251864" y="1372804"/>
                <a:ext cx="815725" cy="4227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zh-TW" sz="1600" dirty="0"/>
                  <a:t>RNAP</a:t>
                </a:r>
                <a:endParaRPr kumimoji="1" lang="zh-TW" altLang="en-US" sz="1600" dirty="0"/>
              </a:p>
            </p:txBody>
          </p:sp>
        </p:grpSp>
        <p:cxnSp>
          <p:nvCxnSpPr>
            <p:cNvPr id="77" name="曲線接點 76"/>
            <p:cNvCxnSpPr/>
            <p:nvPr/>
          </p:nvCxnSpPr>
          <p:spPr>
            <a:xfrm>
              <a:off x="954300" y="2304162"/>
              <a:ext cx="797461" cy="200030"/>
            </a:xfrm>
            <a:prstGeom prst="curved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arrow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曲線接點 79"/>
            <p:cNvCxnSpPr/>
            <p:nvPr/>
          </p:nvCxnSpPr>
          <p:spPr>
            <a:xfrm>
              <a:off x="1526146" y="2065595"/>
              <a:ext cx="701237" cy="557482"/>
            </a:xfrm>
            <a:prstGeom prst="curvedConnector3">
              <a:avLst>
                <a:gd name="adj1" fmla="val 34162"/>
              </a:avLst>
            </a:prstGeom>
            <a:ln w="38100">
              <a:solidFill>
                <a:schemeClr val="tx1"/>
              </a:solidFill>
              <a:tailEnd type="arrow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曲線接點 98"/>
            <p:cNvCxnSpPr>
              <a:stCxn id="36" idx="7"/>
            </p:cNvCxnSpPr>
            <p:nvPr/>
          </p:nvCxnSpPr>
          <p:spPr>
            <a:xfrm rot="5400000" flipH="1" flipV="1">
              <a:off x="1241338" y="2148081"/>
              <a:ext cx="127504" cy="1077497"/>
            </a:xfrm>
            <a:prstGeom prst="curvedConnector2">
              <a:avLst/>
            </a:prstGeom>
            <a:ln>
              <a:solidFill>
                <a:schemeClr val="tx1"/>
              </a:solidFill>
              <a:tailEnd type="arrow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曲線接點 108"/>
            <p:cNvCxnSpPr>
              <a:stCxn id="33" idx="7"/>
            </p:cNvCxnSpPr>
            <p:nvPr/>
          </p:nvCxnSpPr>
          <p:spPr>
            <a:xfrm rot="5400000" flipH="1" flipV="1">
              <a:off x="1423972" y="2437490"/>
              <a:ext cx="274962" cy="765659"/>
            </a:xfrm>
            <a:prstGeom prst="curvedConnector2">
              <a:avLst/>
            </a:prstGeom>
            <a:ln>
              <a:solidFill>
                <a:schemeClr val="tx1"/>
              </a:solidFill>
              <a:tailEnd type="arrow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曲線接點 128"/>
            <p:cNvCxnSpPr>
              <a:stCxn id="28" idx="0"/>
            </p:cNvCxnSpPr>
            <p:nvPr/>
          </p:nvCxnSpPr>
          <p:spPr>
            <a:xfrm rot="5400000" flipH="1" flipV="1">
              <a:off x="1693611" y="2579710"/>
              <a:ext cx="157072" cy="492002"/>
            </a:xfrm>
            <a:prstGeom prst="curvedConnector2">
              <a:avLst/>
            </a:prstGeom>
            <a:ln>
              <a:solidFill>
                <a:schemeClr val="tx1"/>
              </a:solidFill>
              <a:tailEnd type="arrow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5" name="文字方塊 164"/>
            <p:cNvSpPr txBox="1"/>
            <p:nvPr/>
          </p:nvSpPr>
          <p:spPr>
            <a:xfrm>
              <a:off x="-78057" y="2205054"/>
              <a:ext cx="871531" cy="3876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sz="1600" dirty="0"/>
                <a:t>DNA</a:t>
              </a:r>
              <a:endParaRPr kumimoji="1" lang="zh-TW" altLang="en-US" sz="1600" dirty="0"/>
            </a:p>
          </p:txBody>
        </p:sp>
      </p:grpSp>
      <p:sp>
        <p:nvSpPr>
          <p:cNvPr id="8" name="＞形箭號 7"/>
          <p:cNvSpPr/>
          <p:nvPr/>
        </p:nvSpPr>
        <p:spPr>
          <a:xfrm>
            <a:off x="2303152" y="3392304"/>
            <a:ext cx="3463540" cy="442268"/>
          </a:xfrm>
          <a:prstGeom prst="chevron">
            <a:avLst>
              <a:gd name="adj" fmla="val 48564"/>
            </a:avLst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9" tIns="45715" rIns="91429" bIns="45715" rtlCol="0" anchor="ctr"/>
          <a:lstStyle/>
          <a:p>
            <a:pPr algn="ctr"/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16" name="＞形箭號 15"/>
          <p:cNvSpPr/>
          <p:nvPr/>
        </p:nvSpPr>
        <p:spPr>
          <a:xfrm>
            <a:off x="5624349" y="3392304"/>
            <a:ext cx="591361" cy="442268"/>
          </a:xfrm>
          <a:prstGeom prst="chevron">
            <a:avLst>
              <a:gd name="adj" fmla="val 48564"/>
            </a:avLst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9" tIns="45715" rIns="91429" bIns="45715" rtlCol="0" anchor="ctr"/>
          <a:lstStyle/>
          <a:p>
            <a:pPr algn="ctr"/>
            <a:endParaRPr kumimoji="1" lang="zh-TW" altLang="en-US">
              <a:solidFill>
                <a:schemeClr val="tx1"/>
              </a:solidFill>
            </a:endParaRPr>
          </a:p>
        </p:txBody>
      </p:sp>
      <p:sp>
        <p:nvSpPr>
          <p:cNvPr id="192" name="＞形箭號 191"/>
          <p:cNvSpPr/>
          <p:nvPr/>
        </p:nvSpPr>
        <p:spPr>
          <a:xfrm>
            <a:off x="6077463" y="3392304"/>
            <a:ext cx="2914137" cy="442268"/>
          </a:xfrm>
          <a:prstGeom prst="chevron">
            <a:avLst>
              <a:gd name="adj" fmla="val 48564"/>
            </a:avLst>
          </a:prstGeom>
          <a:solidFill>
            <a:srgbClr val="92D050">
              <a:alpha val="8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9" tIns="45715" rIns="91429" bIns="45715" rtlCol="0" anchor="ctr"/>
          <a:lstStyle/>
          <a:p>
            <a:pPr algn="ctr"/>
            <a:endParaRPr kumimoji="1" lang="zh-TW" altLang="en-US">
              <a:solidFill>
                <a:schemeClr val="tx1"/>
              </a:solidFill>
            </a:endParaRPr>
          </a:p>
        </p:txBody>
      </p:sp>
      <p:grpSp>
        <p:nvGrpSpPr>
          <p:cNvPr id="10" name="群組 9"/>
          <p:cNvGrpSpPr/>
          <p:nvPr/>
        </p:nvGrpSpPr>
        <p:grpSpPr>
          <a:xfrm>
            <a:off x="2083865" y="1173027"/>
            <a:ext cx="3372491" cy="1975226"/>
            <a:chOff x="2924500" y="64053"/>
            <a:chExt cx="4911130" cy="2876388"/>
          </a:xfrm>
        </p:grpSpPr>
        <p:sp>
          <p:nvSpPr>
            <p:cNvPr id="58" name="不規則四邊形 57"/>
            <p:cNvSpPr/>
            <p:nvPr/>
          </p:nvSpPr>
          <p:spPr>
            <a:xfrm rot="629853" flipH="1">
              <a:off x="6253487" y="2190908"/>
              <a:ext cx="821650" cy="749533"/>
            </a:xfrm>
            <a:prstGeom prst="trapezoid">
              <a:avLst>
                <a:gd name="adj" fmla="val 28710"/>
              </a:avLst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1400" dirty="0"/>
            </a:p>
          </p:txBody>
        </p:sp>
        <p:sp>
          <p:nvSpPr>
            <p:cNvPr id="59" name="橢圓 58"/>
            <p:cNvSpPr/>
            <p:nvPr/>
          </p:nvSpPr>
          <p:spPr>
            <a:xfrm rot="198498" flipH="1">
              <a:off x="5292197" y="951899"/>
              <a:ext cx="2334830" cy="1348196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1400"/>
            </a:p>
          </p:txBody>
        </p:sp>
        <p:sp>
          <p:nvSpPr>
            <p:cNvPr id="61" name="橢圓 60"/>
            <p:cNvSpPr/>
            <p:nvPr/>
          </p:nvSpPr>
          <p:spPr>
            <a:xfrm rot="1025431" flipH="1">
              <a:off x="5417079" y="485999"/>
              <a:ext cx="2334830" cy="1348196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1400" dirty="0"/>
            </a:p>
          </p:txBody>
        </p:sp>
        <p:sp>
          <p:nvSpPr>
            <p:cNvPr id="62" name="手繪多邊形 61"/>
            <p:cNvSpPr/>
            <p:nvPr/>
          </p:nvSpPr>
          <p:spPr>
            <a:xfrm flipH="1" flipV="1">
              <a:off x="4683669" y="1222273"/>
              <a:ext cx="1551169" cy="448808"/>
            </a:xfrm>
            <a:custGeom>
              <a:avLst/>
              <a:gdLst>
                <a:gd name="connsiteX0" fmla="*/ 83074 w 2118457"/>
                <a:gd name="connsiteY0" fmla="*/ 0 h 612944"/>
                <a:gd name="connsiteX1" fmla="*/ 48281 w 2118457"/>
                <a:gd name="connsiteY1" fmla="*/ 347901 h 612944"/>
                <a:gd name="connsiteX2" fmla="*/ 657157 w 2118457"/>
                <a:gd name="connsiteY2" fmla="*/ 608827 h 612944"/>
                <a:gd name="connsiteX3" fmla="*/ 1318221 w 2118457"/>
                <a:gd name="connsiteY3" fmla="*/ 139161 h 612944"/>
                <a:gd name="connsiteX4" fmla="*/ 2118457 w 2118457"/>
                <a:gd name="connsiteY4" fmla="*/ 452272 h 612944"/>
                <a:gd name="connsiteX5" fmla="*/ 2118457 w 2118457"/>
                <a:gd name="connsiteY5" fmla="*/ 452272 h 612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18457" h="612944">
                  <a:moveTo>
                    <a:pt x="83074" y="0"/>
                  </a:moveTo>
                  <a:cubicBezTo>
                    <a:pt x="17837" y="123215"/>
                    <a:pt x="-47399" y="246430"/>
                    <a:pt x="48281" y="347901"/>
                  </a:cubicBezTo>
                  <a:cubicBezTo>
                    <a:pt x="143961" y="449372"/>
                    <a:pt x="445500" y="643617"/>
                    <a:pt x="657157" y="608827"/>
                  </a:cubicBezTo>
                  <a:cubicBezTo>
                    <a:pt x="868814" y="574037"/>
                    <a:pt x="1074671" y="165254"/>
                    <a:pt x="1318221" y="139161"/>
                  </a:cubicBezTo>
                  <a:cubicBezTo>
                    <a:pt x="1561771" y="113069"/>
                    <a:pt x="2118457" y="452272"/>
                    <a:pt x="2118457" y="452272"/>
                  </a:cubicBezTo>
                  <a:lnTo>
                    <a:pt x="2118457" y="452272"/>
                  </a:lnTo>
                </a:path>
              </a:pathLst>
            </a:custGeom>
            <a:ln w="50800">
              <a:solidFill>
                <a:srgbClr val="00009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 sz="1400"/>
            </a:p>
          </p:txBody>
        </p:sp>
        <p:sp>
          <p:nvSpPr>
            <p:cNvPr id="63" name="手繪多邊形 62"/>
            <p:cNvSpPr/>
            <p:nvPr/>
          </p:nvSpPr>
          <p:spPr>
            <a:xfrm>
              <a:off x="4671326" y="1213187"/>
              <a:ext cx="2227196" cy="1042932"/>
            </a:xfrm>
            <a:custGeom>
              <a:avLst/>
              <a:gdLst>
                <a:gd name="connsiteX0" fmla="*/ 0 w 4222374"/>
                <a:gd name="connsiteY0" fmla="*/ 724416 h 1977216"/>
                <a:gd name="connsiteX1" fmla="*/ 967642 w 4222374"/>
                <a:gd name="connsiteY1" fmla="*/ 197376 h 1977216"/>
                <a:gd name="connsiteX2" fmla="*/ 1900725 w 4222374"/>
                <a:gd name="connsiteY2" fmla="*/ 663936 h 1977216"/>
                <a:gd name="connsiteX3" fmla="*/ 2790610 w 4222374"/>
                <a:gd name="connsiteY3" fmla="*/ 67776 h 1977216"/>
                <a:gd name="connsiteX4" fmla="*/ 4103838 w 4222374"/>
                <a:gd name="connsiteY4" fmla="*/ 85056 h 1977216"/>
                <a:gd name="connsiteX5" fmla="*/ 4112478 w 4222374"/>
                <a:gd name="connsiteY5" fmla="*/ 707136 h 1977216"/>
                <a:gd name="connsiteX6" fmla="*/ 3680495 w 4222374"/>
                <a:gd name="connsiteY6" fmla="*/ 1234176 h 1977216"/>
                <a:gd name="connsiteX7" fmla="*/ 3775531 w 4222374"/>
                <a:gd name="connsiteY7" fmla="*/ 1977216 h 1977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22374" h="1977216">
                  <a:moveTo>
                    <a:pt x="0" y="724416"/>
                  </a:moveTo>
                  <a:cubicBezTo>
                    <a:pt x="325427" y="465936"/>
                    <a:pt x="650855" y="207456"/>
                    <a:pt x="967642" y="197376"/>
                  </a:cubicBezTo>
                  <a:cubicBezTo>
                    <a:pt x="1284429" y="187296"/>
                    <a:pt x="1596897" y="685536"/>
                    <a:pt x="1900725" y="663936"/>
                  </a:cubicBezTo>
                  <a:cubicBezTo>
                    <a:pt x="2204553" y="642336"/>
                    <a:pt x="2423424" y="164256"/>
                    <a:pt x="2790610" y="67776"/>
                  </a:cubicBezTo>
                  <a:cubicBezTo>
                    <a:pt x="3157796" y="-28704"/>
                    <a:pt x="3883527" y="-21504"/>
                    <a:pt x="4103838" y="85056"/>
                  </a:cubicBezTo>
                  <a:cubicBezTo>
                    <a:pt x="4324149" y="191616"/>
                    <a:pt x="4183035" y="515616"/>
                    <a:pt x="4112478" y="707136"/>
                  </a:cubicBezTo>
                  <a:cubicBezTo>
                    <a:pt x="4041921" y="898656"/>
                    <a:pt x="3736653" y="1022496"/>
                    <a:pt x="3680495" y="1234176"/>
                  </a:cubicBezTo>
                  <a:cubicBezTo>
                    <a:pt x="3624337" y="1445856"/>
                    <a:pt x="3775531" y="1977216"/>
                    <a:pt x="3775531" y="1977216"/>
                  </a:cubicBezTo>
                </a:path>
              </a:pathLst>
            </a:custGeom>
            <a:ln w="50800">
              <a:solidFill>
                <a:srgbClr val="0D73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 sz="1400"/>
            </a:p>
          </p:txBody>
        </p:sp>
        <p:sp>
          <p:nvSpPr>
            <p:cNvPr id="64" name="手繪多邊形 63"/>
            <p:cNvSpPr/>
            <p:nvPr/>
          </p:nvSpPr>
          <p:spPr>
            <a:xfrm>
              <a:off x="6751631" y="1367429"/>
              <a:ext cx="98123" cy="483083"/>
            </a:xfrm>
            <a:custGeom>
              <a:avLst/>
              <a:gdLst>
                <a:gd name="connsiteX0" fmla="*/ 73549 w 186024"/>
                <a:gd name="connsiteY0" fmla="*/ 0 h 915840"/>
                <a:gd name="connsiteX1" fmla="*/ 4432 w 186024"/>
                <a:gd name="connsiteY1" fmla="*/ 319680 h 915840"/>
                <a:gd name="connsiteX2" fmla="*/ 185865 w 186024"/>
                <a:gd name="connsiteY2" fmla="*/ 734400 h 915840"/>
                <a:gd name="connsiteX3" fmla="*/ 38991 w 186024"/>
                <a:gd name="connsiteY3" fmla="*/ 915840 h 915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6024" h="915840">
                  <a:moveTo>
                    <a:pt x="73549" y="0"/>
                  </a:moveTo>
                  <a:cubicBezTo>
                    <a:pt x="29631" y="98640"/>
                    <a:pt x="-14287" y="197280"/>
                    <a:pt x="4432" y="319680"/>
                  </a:cubicBezTo>
                  <a:cubicBezTo>
                    <a:pt x="23151" y="442080"/>
                    <a:pt x="180105" y="635040"/>
                    <a:pt x="185865" y="734400"/>
                  </a:cubicBezTo>
                  <a:cubicBezTo>
                    <a:pt x="191625" y="833760"/>
                    <a:pt x="38991" y="915840"/>
                    <a:pt x="38991" y="915840"/>
                  </a:cubicBezTo>
                </a:path>
              </a:pathLst>
            </a:custGeom>
            <a:ln w="50800"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 sz="1400"/>
            </a:p>
          </p:txBody>
        </p:sp>
        <p:sp>
          <p:nvSpPr>
            <p:cNvPr id="65" name="手繪多邊形 64"/>
            <p:cNvSpPr/>
            <p:nvPr/>
          </p:nvSpPr>
          <p:spPr>
            <a:xfrm>
              <a:off x="6512545" y="1923764"/>
              <a:ext cx="283296" cy="256101"/>
            </a:xfrm>
            <a:custGeom>
              <a:avLst/>
              <a:gdLst>
                <a:gd name="connsiteX0" fmla="*/ 537080 w 537080"/>
                <a:gd name="connsiteY0" fmla="*/ 485522 h 485522"/>
                <a:gd name="connsiteX1" fmla="*/ 51516 w 537080"/>
                <a:gd name="connsiteY1" fmla="*/ 261435 h 485522"/>
                <a:gd name="connsiteX2" fmla="*/ 14165 w 537080"/>
                <a:gd name="connsiteY2" fmla="*/ 0 h 48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7080" h="485522">
                  <a:moveTo>
                    <a:pt x="537080" y="485522"/>
                  </a:moveTo>
                  <a:cubicBezTo>
                    <a:pt x="337874" y="413938"/>
                    <a:pt x="138668" y="342355"/>
                    <a:pt x="51516" y="261435"/>
                  </a:cubicBezTo>
                  <a:cubicBezTo>
                    <a:pt x="-35636" y="180515"/>
                    <a:pt x="14165" y="0"/>
                    <a:pt x="14165" y="0"/>
                  </a:cubicBezTo>
                </a:path>
              </a:pathLst>
            </a:custGeom>
            <a:ln w="50800">
              <a:solidFill>
                <a:srgbClr val="00009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 sz="1400"/>
            </a:p>
          </p:txBody>
        </p:sp>
        <p:sp>
          <p:nvSpPr>
            <p:cNvPr id="66" name="橢圓 65"/>
            <p:cNvSpPr/>
            <p:nvPr/>
          </p:nvSpPr>
          <p:spPr>
            <a:xfrm>
              <a:off x="5044182" y="1828513"/>
              <a:ext cx="902912" cy="642512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1400"/>
            </a:p>
          </p:txBody>
        </p:sp>
        <p:sp>
          <p:nvSpPr>
            <p:cNvPr id="67" name="橢圓 66"/>
            <p:cNvSpPr/>
            <p:nvPr/>
          </p:nvSpPr>
          <p:spPr>
            <a:xfrm>
              <a:off x="5868852" y="1604991"/>
              <a:ext cx="1522949" cy="780648"/>
            </a:xfrm>
            <a:prstGeom prst="ellipse">
              <a:avLst/>
            </a:prstGeom>
            <a:solidFill>
              <a:schemeClr val="accent3">
                <a:lumMod val="60000"/>
                <a:lumOff val="40000"/>
                <a:alpha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1400"/>
            </a:p>
          </p:txBody>
        </p:sp>
        <p:sp>
          <p:nvSpPr>
            <p:cNvPr id="68" name="文字方塊 67"/>
            <p:cNvSpPr txBox="1"/>
            <p:nvPr/>
          </p:nvSpPr>
          <p:spPr>
            <a:xfrm>
              <a:off x="5761151" y="1936219"/>
              <a:ext cx="985035" cy="4481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TW" sz="1400" dirty="0"/>
                <a:t>TFIIB</a:t>
              </a:r>
              <a:endParaRPr kumimoji="1" lang="zh-TW" altLang="en-US" sz="1400" dirty="0"/>
            </a:p>
          </p:txBody>
        </p:sp>
        <p:sp>
          <p:nvSpPr>
            <p:cNvPr id="69" name="文字方塊 68"/>
            <p:cNvSpPr txBox="1"/>
            <p:nvPr/>
          </p:nvSpPr>
          <p:spPr>
            <a:xfrm>
              <a:off x="5018723" y="1954540"/>
              <a:ext cx="939013" cy="4481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TW" sz="1400" dirty="0"/>
                <a:t>TFIIE</a:t>
              </a:r>
              <a:endParaRPr kumimoji="1" lang="zh-TW" altLang="en-US" sz="1400" dirty="0"/>
            </a:p>
          </p:txBody>
        </p:sp>
        <p:sp>
          <p:nvSpPr>
            <p:cNvPr id="70" name="文字方塊 69"/>
            <p:cNvSpPr txBox="1"/>
            <p:nvPr/>
          </p:nvSpPr>
          <p:spPr>
            <a:xfrm>
              <a:off x="2924500" y="1521446"/>
              <a:ext cx="2183808" cy="4481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TW" sz="1400" dirty="0"/>
                <a:t>DNA-RNA scaffold</a:t>
              </a:r>
              <a:endParaRPr kumimoji="1" lang="zh-TW" altLang="en-US" sz="1400" dirty="0"/>
            </a:p>
          </p:txBody>
        </p:sp>
        <p:sp>
          <p:nvSpPr>
            <p:cNvPr id="71" name="文字方塊 70"/>
            <p:cNvSpPr txBox="1"/>
            <p:nvPr/>
          </p:nvSpPr>
          <p:spPr>
            <a:xfrm>
              <a:off x="6464904" y="829156"/>
              <a:ext cx="1370726" cy="4481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TW" sz="1400" dirty="0"/>
                <a:t>Active site</a:t>
              </a:r>
              <a:endParaRPr kumimoji="1" lang="zh-TW" altLang="en-US" sz="1400" dirty="0"/>
            </a:p>
          </p:txBody>
        </p:sp>
        <p:sp>
          <p:nvSpPr>
            <p:cNvPr id="72" name="橢圓 71"/>
            <p:cNvSpPr/>
            <p:nvPr/>
          </p:nvSpPr>
          <p:spPr>
            <a:xfrm rot="1599339">
              <a:off x="5334260" y="64053"/>
              <a:ext cx="652818" cy="1068569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ln w="38100">
              <a:solidFill>
                <a:schemeClr val="accent3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1400" dirty="0"/>
            </a:p>
          </p:txBody>
        </p:sp>
        <p:sp>
          <p:nvSpPr>
            <p:cNvPr id="73" name="文字方塊 72"/>
            <p:cNvSpPr txBox="1"/>
            <p:nvPr/>
          </p:nvSpPr>
          <p:spPr>
            <a:xfrm>
              <a:off x="5240216" y="374239"/>
              <a:ext cx="769571" cy="4481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TW" sz="1400" dirty="0"/>
                <a:t>TFIIF</a:t>
              </a:r>
              <a:endParaRPr kumimoji="1" lang="zh-TW" altLang="en-US" sz="1400" dirty="0"/>
            </a:p>
          </p:txBody>
        </p:sp>
        <p:sp>
          <p:nvSpPr>
            <p:cNvPr id="74" name="手繪多邊形 73"/>
            <p:cNvSpPr/>
            <p:nvPr/>
          </p:nvSpPr>
          <p:spPr>
            <a:xfrm>
              <a:off x="6111748" y="1656217"/>
              <a:ext cx="405434" cy="269852"/>
            </a:xfrm>
            <a:custGeom>
              <a:avLst/>
              <a:gdLst>
                <a:gd name="connsiteX0" fmla="*/ 138917 w 809227"/>
                <a:gd name="connsiteY0" fmla="*/ 0 h 511593"/>
                <a:gd name="connsiteX1" fmla="*/ 33079 w 809227"/>
                <a:gd name="connsiteY1" fmla="*/ 335182 h 511593"/>
                <a:gd name="connsiteX2" fmla="*/ 650469 w 809227"/>
                <a:gd name="connsiteY2" fmla="*/ 388105 h 511593"/>
                <a:gd name="connsiteX3" fmla="*/ 809227 w 809227"/>
                <a:gd name="connsiteY3" fmla="*/ 511593 h 511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9227" h="511593">
                  <a:moveTo>
                    <a:pt x="138917" y="0"/>
                  </a:moveTo>
                  <a:cubicBezTo>
                    <a:pt x="43368" y="135249"/>
                    <a:pt x="-52180" y="270498"/>
                    <a:pt x="33079" y="335182"/>
                  </a:cubicBezTo>
                  <a:cubicBezTo>
                    <a:pt x="118338" y="399866"/>
                    <a:pt x="521111" y="358703"/>
                    <a:pt x="650469" y="388105"/>
                  </a:cubicBezTo>
                  <a:cubicBezTo>
                    <a:pt x="779827" y="417507"/>
                    <a:pt x="809227" y="511593"/>
                    <a:pt x="809227" y="511593"/>
                  </a:cubicBezTo>
                </a:path>
              </a:pathLst>
            </a:custGeom>
            <a:ln w="50800">
              <a:solidFill>
                <a:srgbClr val="000090">
                  <a:alpha val="70000"/>
                </a:srgbClr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 sz="1400"/>
            </a:p>
          </p:txBody>
        </p:sp>
      </p:grpSp>
      <p:sp>
        <p:nvSpPr>
          <p:cNvPr id="78" name="文字方塊 77"/>
          <p:cNvSpPr txBox="1"/>
          <p:nvPr/>
        </p:nvSpPr>
        <p:spPr>
          <a:xfrm>
            <a:off x="2814889" y="3372010"/>
            <a:ext cx="2440069" cy="461655"/>
          </a:xfrm>
          <a:prstGeom prst="rect">
            <a:avLst/>
          </a:prstGeom>
          <a:noFill/>
        </p:spPr>
        <p:txBody>
          <a:bodyPr wrap="none" lIns="91429" tIns="45715" rIns="91429" bIns="45715" rtlCol="0">
            <a:spAutoFit/>
          </a:bodyPr>
          <a:lstStyle/>
          <a:p>
            <a:pPr algn="ctr"/>
            <a:r>
              <a:rPr kumimoji="1" lang="en-US" altLang="zh-TW" sz="2400" dirty="0"/>
              <a:t>Initiation complex</a:t>
            </a:r>
            <a:endParaRPr kumimoji="1" lang="zh-TW" altLang="en-US" sz="2400" dirty="0"/>
          </a:p>
        </p:txBody>
      </p:sp>
      <p:sp>
        <p:nvSpPr>
          <p:cNvPr id="79" name="文字方塊 78"/>
          <p:cNvSpPr txBox="1"/>
          <p:nvPr/>
        </p:nvSpPr>
        <p:spPr>
          <a:xfrm>
            <a:off x="6194425" y="3382606"/>
            <a:ext cx="2680219" cy="461655"/>
          </a:xfrm>
          <a:prstGeom prst="rect">
            <a:avLst/>
          </a:prstGeom>
          <a:noFill/>
        </p:spPr>
        <p:txBody>
          <a:bodyPr wrap="none" lIns="91429" tIns="45715" rIns="91429" bIns="45715" rtlCol="0">
            <a:spAutoFit/>
          </a:bodyPr>
          <a:lstStyle/>
          <a:p>
            <a:pPr algn="ctr"/>
            <a:r>
              <a:rPr kumimoji="1" lang="en-US" altLang="zh-TW" sz="2400" dirty="0"/>
              <a:t>Elongation Complex</a:t>
            </a:r>
            <a:endParaRPr kumimoji="1" lang="zh-TW" altLang="en-US" sz="2400" dirty="0"/>
          </a:p>
        </p:txBody>
      </p:sp>
      <p:grpSp>
        <p:nvGrpSpPr>
          <p:cNvPr id="9" name="群組 8"/>
          <p:cNvGrpSpPr/>
          <p:nvPr/>
        </p:nvGrpSpPr>
        <p:grpSpPr>
          <a:xfrm>
            <a:off x="6570014" y="1493182"/>
            <a:ext cx="2487980" cy="1603680"/>
            <a:chOff x="6503619" y="1203015"/>
            <a:chExt cx="2487980" cy="1603680"/>
          </a:xfrm>
        </p:grpSpPr>
        <p:grpSp>
          <p:nvGrpSpPr>
            <p:cNvPr id="11" name="群組 10"/>
            <p:cNvGrpSpPr/>
            <p:nvPr/>
          </p:nvGrpSpPr>
          <p:grpSpPr>
            <a:xfrm flipH="1">
              <a:off x="6870661" y="1203015"/>
              <a:ext cx="1607123" cy="1603680"/>
              <a:chOff x="6870661" y="1203015"/>
              <a:chExt cx="1607123" cy="1603680"/>
            </a:xfrm>
          </p:grpSpPr>
          <p:sp>
            <p:nvSpPr>
              <p:cNvPr id="82" name="不規則四邊形 48"/>
              <p:cNvSpPr/>
              <p:nvPr/>
            </p:nvSpPr>
            <p:spPr>
              <a:xfrm rot="20970147">
                <a:off x="7312849" y="2316966"/>
                <a:ext cx="536849" cy="489729"/>
              </a:xfrm>
              <a:prstGeom prst="trapezoid">
                <a:avLst>
                  <a:gd name="adj" fmla="val 28710"/>
                </a:avLst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83" name="橢圓 82"/>
              <p:cNvSpPr/>
              <p:nvPr/>
            </p:nvSpPr>
            <p:spPr>
              <a:xfrm rot="21401502">
                <a:off x="6952255" y="1507424"/>
                <a:ext cx="1525529" cy="880883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84" name="橢圓 83"/>
              <p:cNvSpPr/>
              <p:nvPr/>
            </p:nvSpPr>
            <p:spPr>
              <a:xfrm rot="20574569">
                <a:off x="6870661" y="1203015"/>
                <a:ext cx="1525529" cy="880883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</p:grpSp>
        <p:grpSp>
          <p:nvGrpSpPr>
            <p:cNvPr id="12" name="群組 11"/>
            <p:cNvGrpSpPr/>
            <p:nvPr/>
          </p:nvGrpSpPr>
          <p:grpSpPr>
            <a:xfrm rot="10800000">
              <a:off x="6503619" y="1670080"/>
              <a:ext cx="2487980" cy="713451"/>
              <a:chOff x="6239460" y="1391860"/>
              <a:chExt cx="2487980" cy="713451"/>
            </a:xfrm>
          </p:grpSpPr>
          <p:grpSp>
            <p:nvGrpSpPr>
              <p:cNvPr id="93" name="群組 92"/>
              <p:cNvGrpSpPr/>
              <p:nvPr/>
            </p:nvGrpSpPr>
            <p:grpSpPr>
              <a:xfrm>
                <a:off x="7275493" y="1453837"/>
                <a:ext cx="1451947" cy="651474"/>
                <a:chOff x="1662124" y="4574899"/>
                <a:chExt cx="3034913" cy="1361736"/>
              </a:xfrm>
            </p:grpSpPr>
            <p:sp>
              <p:nvSpPr>
                <p:cNvPr id="95" name="手繪多邊形 94"/>
                <p:cNvSpPr/>
                <p:nvPr/>
              </p:nvSpPr>
              <p:spPr>
                <a:xfrm>
                  <a:off x="1662124" y="4574899"/>
                  <a:ext cx="2989268" cy="1361736"/>
                </a:xfrm>
                <a:custGeom>
                  <a:avLst/>
                  <a:gdLst>
                    <a:gd name="connsiteX0" fmla="*/ 547223 w 2989268"/>
                    <a:gd name="connsiteY0" fmla="*/ 0 h 1361736"/>
                    <a:gd name="connsiteX1" fmla="*/ 7934 w 2989268"/>
                    <a:gd name="connsiteY1" fmla="*/ 1200259 h 1361736"/>
                    <a:gd name="connsiteX2" fmla="*/ 912548 w 2989268"/>
                    <a:gd name="connsiteY2" fmla="*/ 1322024 h 1361736"/>
                    <a:gd name="connsiteX3" fmla="*/ 1573613 w 2989268"/>
                    <a:gd name="connsiteY3" fmla="*/ 939333 h 1361736"/>
                    <a:gd name="connsiteX4" fmla="*/ 2321659 w 2989268"/>
                    <a:gd name="connsiteY4" fmla="*/ 1217654 h 1361736"/>
                    <a:gd name="connsiteX5" fmla="*/ 2930534 w 2989268"/>
                    <a:gd name="connsiteY5" fmla="*/ 887148 h 1361736"/>
                    <a:gd name="connsiteX6" fmla="*/ 2965327 w 2989268"/>
                    <a:gd name="connsiteY6" fmla="*/ 852358 h 13617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989268" h="1361736">
                      <a:moveTo>
                        <a:pt x="547223" y="0"/>
                      </a:moveTo>
                      <a:cubicBezTo>
                        <a:pt x="247134" y="489961"/>
                        <a:pt x="-52954" y="979922"/>
                        <a:pt x="7934" y="1200259"/>
                      </a:cubicBezTo>
                      <a:cubicBezTo>
                        <a:pt x="68821" y="1420596"/>
                        <a:pt x="651602" y="1365512"/>
                        <a:pt x="912548" y="1322024"/>
                      </a:cubicBezTo>
                      <a:cubicBezTo>
                        <a:pt x="1173495" y="1278536"/>
                        <a:pt x="1338761" y="956728"/>
                        <a:pt x="1573613" y="939333"/>
                      </a:cubicBezTo>
                      <a:cubicBezTo>
                        <a:pt x="1808465" y="921938"/>
                        <a:pt x="2095506" y="1226351"/>
                        <a:pt x="2321659" y="1217654"/>
                      </a:cubicBezTo>
                      <a:cubicBezTo>
                        <a:pt x="2547812" y="1208957"/>
                        <a:pt x="2823256" y="948031"/>
                        <a:pt x="2930534" y="887148"/>
                      </a:cubicBezTo>
                      <a:cubicBezTo>
                        <a:pt x="3037812" y="826265"/>
                        <a:pt x="2965327" y="852358"/>
                        <a:pt x="2965327" y="852358"/>
                      </a:cubicBezTo>
                    </a:path>
                  </a:pathLst>
                </a:custGeom>
                <a:ln w="25400">
                  <a:solidFill>
                    <a:srgbClr val="0D73FF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/>
                </a:p>
              </p:txBody>
            </p:sp>
            <p:sp>
              <p:nvSpPr>
                <p:cNvPr id="96" name="手繪多邊形 95"/>
                <p:cNvSpPr/>
                <p:nvPr/>
              </p:nvSpPr>
              <p:spPr>
                <a:xfrm>
                  <a:off x="2578580" y="5288096"/>
                  <a:ext cx="2118457" cy="612944"/>
                </a:xfrm>
                <a:custGeom>
                  <a:avLst/>
                  <a:gdLst>
                    <a:gd name="connsiteX0" fmla="*/ 83074 w 2118457"/>
                    <a:gd name="connsiteY0" fmla="*/ 0 h 612944"/>
                    <a:gd name="connsiteX1" fmla="*/ 48281 w 2118457"/>
                    <a:gd name="connsiteY1" fmla="*/ 347901 h 612944"/>
                    <a:gd name="connsiteX2" fmla="*/ 657157 w 2118457"/>
                    <a:gd name="connsiteY2" fmla="*/ 608827 h 612944"/>
                    <a:gd name="connsiteX3" fmla="*/ 1318221 w 2118457"/>
                    <a:gd name="connsiteY3" fmla="*/ 139161 h 612944"/>
                    <a:gd name="connsiteX4" fmla="*/ 2118457 w 2118457"/>
                    <a:gd name="connsiteY4" fmla="*/ 452272 h 612944"/>
                    <a:gd name="connsiteX5" fmla="*/ 2118457 w 2118457"/>
                    <a:gd name="connsiteY5" fmla="*/ 452272 h 6129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118457" h="612944">
                      <a:moveTo>
                        <a:pt x="83074" y="0"/>
                      </a:moveTo>
                      <a:cubicBezTo>
                        <a:pt x="17837" y="123215"/>
                        <a:pt x="-47399" y="246430"/>
                        <a:pt x="48281" y="347901"/>
                      </a:cubicBezTo>
                      <a:cubicBezTo>
                        <a:pt x="143961" y="449372"/>
                        <a:pt x="445500" y="643617"/>
                        <a:pt x="657157" y="608827"/>
                      </a:cubicBezTo>
                      <a:cubicBezTo>
                        <a:pt x="868814" y="574037"/>
                        <a:pt x="1074671" y="165254"/>
                        <a:pt x="1318221" y="139161"/>
                      </a:cubicBezTo>
                      <a:cubicBezTo>
                        <a:pt x="1561771" y="113069"/>
                        <a:pt x="2118457" y="452272"/>
                        <a:pt x="2118457" y="452272"/>
                      </a:cubicBezTo>
                      <a:lnTo>
                        <a:pt x="2118457" y="452272"/>
                      </a:lnTo>
                    </a:path>
                  </a:pathLst>
                </a:custGeom>
                <a:ln w="25400">
                  <a:solidFill>
                    <a:srgbClr val="00009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/>
                </a:p>
              </p:txBody>
            </p:sp>
          </p:grpSp>
          <p:sp>
            <p:nvSpPr>
              <p:cNvPr id="94" name="手繪多邊形 93"/>
              <p:cNvSpPr/>
              <p:nvPr/>
            </p:nvSpPr>
            <p:spPr>
              <a:xfrm>
                <a:off x="6239460" y="1391860"/>
                <a:ext cx="1249554" cy="550347"/>
              </a:xfrm>
              <a:custGeom>
                <a:avLst/>
                <a:gdLst>
                  <a:gd name="connsiteX0" fmla="*/ 0 w 628009"/>
                  <a:gd name="connsiteY0" fmla="*/ 98512 h 276597"/>
                  <a:gd name="connsiteX1" fmla="*/ 178077 w 628009"/>
                  <a:gd name="connsiteY1" fmla="*/ 97 h 276597"/>
                  <a:gd name="connsiteX2" fmla="*/ 412388 w 628009"/>
                  <a:gd name="connsiteY2" fmla="*/ 79767 h 276597"/>
                  <a:gd name="connsiteX3" fmla="*/ 543602 w 628009"/>
                  <a:gd name="connsiteY3" fmla="*/ 61021 h 276597"/>
                  <a:gd name="connsiteX4" fmla="*/ 627954 w 628009"/>
                  <a:gd name="connsiteY4" fmla="*/ 140690 h 276597"/>
                  <a:gd name="connsiteX5" fmla="*/ 557661 w 628009"/>
                  <a:gd name="connsiteY5" fmla="*/ 276597 h 276597"/>
                  <a:gd name="connsiteX6" fmla="*/ 557661 w 628009"/>
                  <a:gd name="connsiteY6" fmla="*/ 276597 h 276597"/>
                  <a:gd name="connsiteX7" fmla="*/ 557661 w 628009"/>
                  <a:gd name="connsiteY7" fmla="*/ 276597 h 276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28009" h="276597">
                    <a:moveTo>
                      <a:pt x="0" y="98512"/>
                    </a:moveTo>
                    <a:cubicBezTo>
                      <a:pt x="54673" y="50866"/>
                      <a:pt x="109346" y="3221"/>
                      <a:pt x="178077" y="97"/>
                    </a:cubicBezTo>
                    <a:cubicBezTo>
                      <a:pt x="246808" y="-3027"/>
                      <a:pt x="351467" y="69613"/>
                      <a:pt x="412388" y="79767"/>
                    </a:cubicBezTo>
                    <a:cubicBezTo>
                      <a:pt x="473309" y="89921"/>
                      <a:pt x="507674" y="50867"/>
                      <a:pt x="543602" y="61021"/>
                    </a:cubicBezTo>
                    <a:cubicBezTo>
                      <a:pt x="579530" y="71175"/>
                      <a:pt x="625611" y="104761"/>
                      <a:pt x="627954" y="140690"/>
                    </a:cubicBezTo>
                    <a:cubicBezTo>
                      <a:pt x="630297" y="176619"/>
                      <a:pt x="557661" y="276597"/>
                      <a:pt x="557661" y="276597"/>
                    </a:cubicBezTo>
                    <a:lnTo>
                      <a:pt x="557661" y="276597"/>
                    </a:lnTo>
                    <a:lnTo>
                      <a:pt x="557661" y="276597"/>
                    </a:lnTo>
                  </a:path>
                </a:pathLst>
              </a:custGeom>
              <a:ln>
                <a:solidFill>
                  <a:srgbClr val="FF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</p:grpSp>
      </p:grpSp>
      <p:sp>
        <p:nvSpPr>
          <p:cNvPr id="3" name="矩形 2"/>
          <p:cNvSpPr/>
          <p:nvPr/>
        </p:nvSpPr>
        <p:spPr>
          <a:xfrm>
            <a:off x="5712672" y="5737597"/>
            <a:ext cx="3807417" cy="461655"/>
          </a:xfrm>
          <a:prstGeom prst="rect">
            <a:avLst/>
          </a:prstGeom>
        </p:spPr>
        <p:txBody>
          <a:bodyPr wrap="square" lIns="91429" tIns="45715" rIns="91429" bIns="45715">
            <a:spAutoFit/>
          </a:bodyPr>
          <a:lstStyle/>
          <a:p>
            <a:pPr marL="285716" indent="-285716">
              <a:buFont typeface="Arial"/>
              <a:buChar char="•"/>
            </a:pPr>
            <a:r>
              <a:rPr kumimoji="1" lang="en-US" altLang="zh-TW" sz="2400" dirty="0"/>
              <a:t>Stabilizing DNA scaffold</a:t>
            </a:r>
            <a:endParaRPr kumimoji="1" lang="zh-TW" altLang="en-US" sz="2400" dirty="0"/>
          </a:p>
        </p:txBody>
      </p:sp>
      <p:sp>
        <p:nvSpPr>
          <p:cNvPr id="4" name="矩形 3"/>
          <p:cNvSpPr/>
          <p:nvPr/>
        </p:nvSpPr>
        <p:spPr>
          <a:xfrm>
            <a:off x="4593660" y="5233633"/>
            <a:ext cx="3090119" cy="461655"/>
          </a:xfrm>
          <a:prstGeom prst="rect">
            <a:avLst/>
          </a:prstGeom>
        </p:spPr>
        <p:txBody>
          <a:bodyPr wrap="square" lIns="91429" tIns="45715" rIns="91429" bIns="45715">
            <a:spAutoFit/>
          </a:bodyPr>
          <a:lstStyle/>
          <a:p>
            <a:pPr marL="285716" indent="-285716">
              <a:buFont typeface="Arial"/>
              <a:buChar char="•"/>
            </a:pPr>
            <a:r>
              <a:rPr kumimoji="1" lang="en-US" altLang="zh-TW" sz="2400" dirty="0"/>
              <a:t>Start site selection</a:t>
            </a:r>
          </a:p>
        </p:txBody>
      </p:sp>
      <p:sp>
        <p:nvSpPr>
          <p:cNvPr id="5" name="矩形 4"/>
          <p:cNvSpPr/>
          <p:nvPr/>
        </p:nvSpPr>
        <p:spPr>
          <a:xfrm>
            <a:off x="1654593" y="4225703"/>
            <a:ext cx="4250908" cy="461655"/>
          </a:xfrm>
          <a:prstGeom prst="rect">
            <a:avLst/>
          </a:prstGeom>
        </p:spPr>
        <p:txBody>
          <a:bodyPr wrap="square" lIns="91429" tIns="45715" rIns="91429" bIns="45715">
            <a:spAutoFit/>
          </a:bodyPr>
          <a:lstStyle/>
          <a:p>
            <a:pPr marL="285716" indent="-285716">
              <a:buFont typeface="Arial"/>
              <a:buChar char="•"/>
            </a:pPr>
            <a:r>
              <a:rPr kumimoji="1" lang="en-US" altLang="zh-TW" sz="2400" dirty="0"/>
              <a:t>Stabilizing initiation complex</a:t>
            </a:r>
          </a:p>
        </p:txBody>
      </p:sp>
      <p:sp>
        <p:nvSpPr>
          <p:cNvPr id="6" name="矩形 5"/>
          <p:cNvSpPr/>
          <p:nvPr/>
        </p:nvSpPr>
        <p:spPr>
          <a:xfrm>
            <a:off x="2885500" y="4729668"/>
            <a:ext cx="4668174" cy="461655"/>
          </a:xfrm>
          <a:prstGeom prst="rect">
            <a:avLst/>
          </a:prstGeom>
        </p:spPr>
        <p:txBody>
          <a:bodyPr wrap="square" lIns="91429" tIns="45715" rIns="91429" bIns="45715">
            <a:spAutoFit/>
          </a:bodyPr>
          <a:lstStyle/>
          <a:p>
            <a:pPr marL="285716" indent="-285716">
              <a:buFont typeface="Arial"/>
              <a:buChar char="•"/>
            </a:pPr>
            <a:r>
              <a:rPr kumimoji="1" lang="en-US" altLang="zh-TW" sz="2400" dirty="0"/>
              <a:t>DNA open complex formation</a:t>
            </a: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41C5E-CC09-BF46-96EE-CC5C2197FE1B}" type="slidenum">
              <a:rPr kumimoji="1" lang="zh-TW" altLang="en-US" smtClean="0"/>
              <a:t>6</a:t>
            </a:fld>
            <a:endParaRPr kumimoji="1" lang="zh-TW" altLang="en-US"/>
          </a:p>
        </p:txBody>
      </p:sp>
      <p:sp>
        <p:nvSpPr>
          <p:cNvPr id="76" name="橢圓 75"/>
          <p:cNvSpPr/>
          <p:nvPr/>
        </p:nvSpPr>
        <p:spPr>
          <a:xfrm rot="1599339">
            <a:off x="6936193" y="1164892"/>
            <a:ext cx="448293" cy="73379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38100">
            <a:solidFill>
              <a:schemeClr val="accent3">
                <a:lumMod val="50000"/>
              </a:schemeClr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9" tIns="45715" rIns="91429" bIns="45715" rtlCol="0" anchor="ctr"/>
          <a:lstStyle/>
          <a:p>
            <a:pPr algn="ctr"/>
            <a:endParaRPr kumimoji="1" lang="zh-TW" altLang="en-US" sz="1400" dirty="0"/>
          </a:p>
        </p:txBody>
      </p:sp>
      <p:sp>
        <p:nvSpPr>
          <p:cNvPr id="81" name="文字方塊 80"/>
          <p:cNvSpPr txBox="1"/>
          <p:nvPr/>
        </p:nvSpPr>
        <p:spPr>
          <a:xfrm>
            <a:off x="6876828" y="1384545"/>
            <a:ext cx="528468" cy="307766"/>
          </a:xfrm>
          <a:prstGeom prst="rect">
            <a:avLst/>
          </a:prstGeom>
          <a:noFill/>
        </p:spPr>
        <p:txBody>
          <a:bodyPr wrap="square" lIns="91429" tIns="45715" rIns="91429" bIns="45715" rtlCol="0">
            <a:spAutoFit/>
          </a:bodyPr>
          <a:lstStyle/>
          <a:p>
            <a:pPr algn="ctr"/>
            <a:r>
              <a:rPr kumimoji="1" lang="en-US" altLang="zh-TW" sz="1400" dirty="0"/>
              <a:t>TFIIF</a:t>
            </a:r>
            <a:endParaRPr kumimoji="1"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599137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 descr="TFIIF locati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8654" y="1028424"/>
            <a:ext cx="4421846" cy="3542941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130111" y="18050"/>
            <a:ext cx="6883793" cy="584765"/>
          </a:xfrm>
          <a:prstGeom prst="rect">
            <a:avLst/>
          </a:prstGeom>
        </p:spPr>
        <p:txBody>
          <a:bodyPr wrap="none" lIns="91429" tIns="45715" rIns="91429" bIns="45715">
            <a:spAutoFit/>
          </a:bodyPr>
          <a:lstStyle/>
          <a:p>
            <a:pPr algn="ctr"/>
            <a:r>
              <a:rPr kumimoji="1" lang="en-US" altLang="zh-TW" sz="3200" b="1" dirty="0"/>
              <a:t>Proposed Structure of TFIIF in Initiation</a:t>
            </a:r>
          </a:p>
        </p:txBody>
      </p:sp>
      <p:sp>
        <p:nvSpPr>
          <p:cNvPr id="47" name="文字方塊 46"/>
          <p:cNvSpPr txBox="1"/>
          <p:nvPr/>
        </p:nvSpPr>
        <p:spPr>
          <a:xfrm>
            <a:off x="4047189" y="2018533"/>
            <a:ext cx="1278505" cy="646321"/>
          </a:xfrm>
          <a:prstGeom prst="rect">
            <a:avLst/>
          </a:prstGeom>
          <a:noFill/>
        </p:spPr>
        <p:txBody>
          <a:bodyPr wrap="none" lIns="91429" tIns="45715" rIns="91429" bIns="45715" rtlCol="0">
            <a:spAutoFit/>
          </a:bodyPr>
          <a:lstStyle/>
          <a:p>
            <a:pPr algn="ctr"/>
            <a:r>
              <a:rPr kumimoji="1" lang="en-US" altLang="zh-TW" dirty="0" smtClean="0"/>
              <a:t>Polymerase</a:t>
            </a:r>
          </a:p>
          <a:p>
            <a:pPr algn="ctr"/>
            <a:r>
              <a:rPr kumimoji="1" lang="en-US" altLang="zh-TW" dirty="0" smtClean="0"/>
              <a:t>core</a:t>
            </a:r>
            <a:endParaRPr kumimoji="1" lang="zh-TW" altLang="en-US" dirty="0"/>
          </a:p>
        </p:txBody>
      </p:sp>
      <p:sp>
        <p:nvSpPr>
          <p:cNvPr id="48" name="文字方塊 47"/>
          <p:cNvSpPr txBox="1"/>
          <p:nvPr/>
        </p:nvSpPr>
        <p:spPr>
          <a:xfrm>
            <a:off x="6129490" y="3528684"/>
            <a:ext cx="881750" cy="523210"/>
          </a:xfrm>
          <a:prstGeom prst="rect">
            <a:avLst/>
          </a:prstGeom>
          <a:noFill/>
        </p:spPr>
        <p:txBody>
          <a:bodyPr wrap="none" lIns="91429" tIns="45715" rIns="91429" bIns="45715" rtlCol="0">
            <a:spAutoFit/>
          </a:bodyPr>
          <a:lstStyle/>
          <a:p>
            <a:pPr algn="ctr"/>
            <a:r>
              <a:rPr kumimoji="1" lang="en-US" altLang="zh-TW" sz="2800" b="1" dirty="0">
                <a:solidFill>
                  <a:schemeClr val="bg1"/>
                </a:solidFill>
              </a:rPr>
              <a:t>Cleft</a:t>
            </a:r>
            <a:endParaRPr kumimoji="1" lang="zh-TW" altLang="en-US" sz="2800" b="1" dirty="0">
              <a:solidFill>
                <a:schemeClr val="bg1"/>
              </a:solidFill>
            </a:endParaRPr>
          </a:p>
        </p:txBody>
      </p:sp>
      <p:sp>
        <p:nvSpPr>
          <p:cNvPr id="49" name="文字方塊 48"/>
          <p:cNvSpPr txBox="1"/>
          <p:nvPr/>
        </p:nvSpPr>
        <p:spPr>
          <a:xfrm>
            <a:off x="5841337" y="729826"/>
            <a:ext cx="1663639" cy="738654"/>
          </a:xfrm>
          <a:prstGeom prst="rect">
            <a:avLst/>
          </a:prstGeom>
          <a:noFill/>
        </p:spPr>
        <p:txBody>
          <a:bodyPr wrap="none" lIns="91429" tIns="45715" rIns="91429" bIns="45715" rtlCol="0">
            <a:spAutoFit/>
          </a:bodyPr>
          <a:lstStyle/>
          <a:p>
            <a:pPr algn="ctr"/>
            <a:r>
              <a:rPr kumimoji="1" lang="en-US" altLang="zh-TW" sz="2400" dirty="0"/>
              <a:t>TFIIF </a:t>
            </a:r>
          </a:p>
          <a:p>
            <a:pPr algn="ctr"/>
            <a:r>
              <a:rPr kumimoji="1" lang="en-US" altLang="zh-TW" dirty="0"/>
              <a:t>(</a:t>
            </a:r>
            <a:r>
              <a:rPr kumimoji="1" lang="en-US" altLang="zh-TW" dirty="0" smtClean="0"/>
              <a:t>sitting on lobe)</a:t>
            </a:r>
            <a:endParaRPr kumimoji="1" lang="zh-TW" altLang="en-US" dirty="0"/>
          </a:p>
        </p:txBody>
      </p:sp>
      <p:sp>
        <p:nvSpPr>
          <p:cNvPr id="50" name="文字方塊 49"/>
          <p:cNvSpPr txBox="1"/>
          <p:nvPr/>
        </p:nvSpPr>
        <p:spPr>
          <a:xfrm>
            <a:off x="7590557" y="1909858"/>
            <a:ext cx="1173459" cy="369322"/>
          </a:xfrm>
          <a:prstGeom prst="rect">
            <a:avLst/>
          </a:prstGeom>
          <a:noFill/>
        </p:spPr>
        <p:txBody>
          <a:bodyPr wrap="none" lIns="91429" tIns="45715" rIns="91429" bIns="45715" rtlCol="0">
            <a:spAutoFit/>
          </a:bodyPr>
          <a:lstStyle/>
          <a:p>
            <a:pPr algn="ctr"/>
            <a:r>
              <a:rPr kumimoji="1" lang="en-US" altLang="zh-TW" dirty="0" smtClean="0"/>
              <a:t>protrusion</a:t>
            </a:r>
            <a:endParaRPr kumimoji="1" lang="zh-TW" altLang="en-US" dirty="0"/>
          </a:p>
        </p:txBody>
      </p:sp>
      <p:grpSp>
        <p:nvGrpSpPr>
          <p:cNvPr id="16" name="群組 15"/>
          <p:cNvGrpSpPr/>
          <p:nvPr/>
        </p:nvGrpSpPr>
        <p:grpSpPr>
          <a:xfrm>
            <a:off x="-10660" y="5492295"/>
            <a:ext cx="4165325" cy="1332900"/>
            <a:chOff x="-10661" y="5571670"/>
            <a:chExt cx="4165325" cy="1332900"/>
          </a:xfrm>
        </p:grpSpPr>
        <p:sp>
          <p:nvSpPr>
            <p:cNvPr id="43" name="文字方塊 42"/>
            <p:cNvSpPr txBox="1"/>
            <p:nvPr/>
          </p:nvSpPr>
          <p:spPr>
            <a:xfrm>
              <a:off x="623432" y="5756336"/>
              <a:ext cx="100540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TW" sz="1200" dirty="0"/>
                <a:t>Total:400a.a.</a:t>
              </a:r>
              <a:endParaRPr kumimoji="1" lang="zh-TW" altLang="en-US" sz="1200" dirty="0"/>
            </a:p>
          </p:txBody>
        </p:sp>
        <p:grpSp>
          <p:nvGrpSpPr>
            <p:cNvPr id="31" name="群組 30"/>
            <p:cNvGrpSpPr/>
            <p:nvPr/>
          </p:nvGrpSpPr>
          <p:grpSpPr>
            <a:xfrm>
              <a:off x="169996" y="6036445"/>
              <a:ext cx="3984668" cy="387212"/>
              <a:chOff x="8924" y="3396046"/>
              <a:chExt cx="4983598" cy="607157"/>
            </a:xfrm>
          </p:grpSpPr>
          <p:sp>
            <p:nvSpPr>
              <p:cNvPr id="63" name="矩形 62"/>
              <p:cNvSpPr/>
              <p:nvPr/>
            </p:nvSpPr>
            <p:spPr>
              <a:xfrm>
                <a:off x="725799" y="3396046"/>
                <a:ext cx="1032549" cy="282245"/>
              </a:xfrm>
              <a:prstGeom prst="rect">
                <a:avLst/>
              </a:prstGeom>
              <a:solidFill>
                <a:srgbClr val="008000"/>
              </a:solidFill>
              <a:ln w="508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64" name="矩形 63"/>
              <p:cNvSpPr/>
              <p:nvPr/>
            </p:nvSpPr>
            <p:spPr>
              <a:xfrm>
                <a:off x="2590709" y="3396046"/>
                <a:ext cx="253488" cy="282245"/>
              </a:xfrm>
              <a:prstGeom prst="rect">
                <a:avLst/>
              </a:prstGeom>
              <a:solidFill>
                <a:srgbClr val="008000"/>
              </a:solidFill>
              <a:ln w="508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65" name="矩形 64"/>
              <p:cNvSpPr/>
              <p:nvPr/>
            </p:nvSpPr>
            <p:spPr>
              <a:xfrm>
                <a:off x="2913194" y="3396046"/>
                <a:ext cx="604202" cy="282245"/>
              </a:xfrm>
              <a:prstGeom prst="rect">
                <a:avLst/>
              </a:prstGeom>
              <a:solidFill>
                <a:srgbClr val="008000"/>
              </a:solidFill>
              <a:ln w="508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66" name="矩形 65"/>
              <p:cNvSpPr/>
              <p:nvPr/>
            </p:nvSpPr>
            <p:spPr>
              <a:xfrm>
                <a:off x="3673145" y="3396046"/>
                <a:ext cx="973122" cy="282245"/>
              </a:xfrm>
              <a:prstGeom prst="rect">
                <a:avLst/>
              </a:prstGeom>
              <a:solidFill>
                <a:srgbClr val="008000"/>
              </a:solidFill>
              <a:ln w="508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67" name="矩形 66"/>
              <p:cNvSpPr/>
              <p:nvPr/>
            </p:nvSpPr>
            <p:spPr>
              <a:xfrm>
                <a:off x="8924" y="3396046"/>
                <a:ext cx="4983598" cy="282245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68" name="文字方塊 67"/>
              <p:cNvSpPr txBox="1"/>
              <p:nvPr/>
            </p:nvSpPr>
            <p:spPr>
              <a:xfrm>
                <a:off x="4407031" y="3617123"/>
                <a:ext cx="474833" cy="3860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TW" sz="1000" dirty="0"/>
                  <a:t>354</a:t>
                </a:r>
                <a:endParaRPr kumimoji="1" lang="zh-TW" altLang="en-US" sz="1100" dirty="0"/>
              </a:p>
            </p:txBody>
          </p:sp>
          <p:sp>
            <p:nvSpPr>
              <p:cNvPr id="69" name="文字方塊 68"/>
              <p:cNvSpPr txBox="1"/>
              <p:nvPr/>
            </p:nvSpPr>
            <p:spPr>
              <a:xfrm>
                <a:off x="3542244" y="3617123"/>
                <a:ext cx="474833" cy="3860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TW" sz="1000" dirty="0"/>
                  <a:t>292</a:t>
                </a:r>
                <a:endParaRPr kumimoji="1" lang="zh-TW" altLang="en-US" sz="1100" dirty="0"/>
              </a:p>
            </p:txBody>
          </p:sp>
          <p:sp>
            <p:nvSpPr>
              <p:cNvPr id="70" name="文字方塊 69"/>
              <p:cNvSpPr txBox="1"/>
              <p:nvPr/>
            </p:nvSpPr>
            <p:spPr>
              <a:xfrm>
                <a:off x="507549" y="3617123"/>
                <a:ext cx="393542" cy="3860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TW" sz="1000" dirty="0"/>
                  <a:t>55</a:t>
                </a:r>
                <a:endParaRPr kumimoji="1" lang="zh-TW" altLang="en-US" sz="1100" dirty="0"/>
              </a:p>
            </p:txBody>
          </p:sp>
          <p:sp>
            <p:nvSpPr>
              <p:cNvPr id="71" name="文字方塊 70"/>
              <p:cNvSpPr txBox="1"/>
              <p:nvPr/>
            </p:nvSpPr>
            <p:spPr>
              <a:xfrm>
                <a:off x="1535717" y="3617123"/>
                <a:ext cx="474833" cy="3860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TW" sz="1000" dirty="0"/>
                  <a:t>144</a:t>
                </a:r>
                <a:endParaRPr kumimoji="1" lang="zh-TW" altLang="en-US" sz="1100" dirty="0"/>
              </a:p>
            </p:txBody>
          </p:sp>
          <p:sp>
            <p:nvSpPr>
              <p:cNvPr id="72" name="文字方塊 71"/>
              <p:cNvSpPr txBox="1"/>
              <p:nvPr/>
            </p:nvSpPr>
            <p:spPr>
              <a:xfrm>
                <a:off x="2324835" y="3617123"/>
                <a:ext cx="474833" cy="3860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TW" sz="1000" dirty="0"/>
                  <a:t>192</a:t>
                </a:r>
                <a:endParaRPr kumimoji="1" lang="zh-TW" altLang="en-US" sz="1100" dirty="0"/>
              </a:p>
            </p:txBody>
          </p:sp>
          <p:sp>
            <p:nvSpPr>
              <p:cNvPr id="73" name="文字方塊 72"/>
              <p:cNvSpPr txBox="1"/>
              <p:nvPr/>
            </p:nvSpPr>
            <p:spPr>
              <a:xfrm>
                <a:off x="2626238" y="3617123"/>
                <a:ext cx="474833" cy="3860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TW" sz="1000" dirty="0"/>
                  <a:t>227</a:t>
                </a:r>
                <a:endParaRPr kumimoji="1" lang="zh-TW" altLang="en-US" sz="1000" dirty="0"/>
              </a:p>
            </p:txBody>
          </p:sp>
        </p:grpSp>
        <p:grpSp>
          <p:nvGrpSpPr>
            <p:cNvPr id="6" name="群組 5"/>
            <p:cNvGrpSpPr/>
            <p:nvPr/>
          </p:nvGrpSpPr>
          <p:grpSpPr>
            <a:xfrm rot="10800000" flipH="1">
              <a:off x="858494" y="6429620"/>
              <a:ext cx="2965328" cy="164167"/>
              <a:chOff x="1659276" y="5894761"/>
              <a:chExt cx="2965328" cy="164167"/>
            </a:xfrm>
          </p:grpSpPr>
          <p:cxnSp>
            <p:nvCxnSpPr>
              <p:cNvPr id="34" name="直線接點 33"/>
              <p:cNvCxnSpPr/>
              <p:nvPr/>
            </p:nvCxnSpPr>
            <p:spPr>
              <a:xfrm>
                <a:off x="1659276" y="6058928"/>
                <a:ext cx="658511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線接點 34"/>
              <p:cNvCxnSpPr/>
              <p:nvPr/>
            </p:nvCxnSpPr>
            <p:spPr>
              <a:xfrm>
                <a:off x="2848629" y="6058928"/>
                <a:ext cx="161663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線接點 50"/>
              <p:cNvCxnSpPr/>
              <p:nvPr/>
            </p:nvCxnSpPr>
            <p:spPr>
              <a:xfrm>
                <a:off x="4003992" y="6058928"/>
                <a:ext cx="620612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直線接點 53"/>
              <p:cNvCxnSpPr/>
              <p:nvPr/>
            </p:nvCxnSpPr>
            <p:spPr>
              <a:xfrm flipV="1">
                <a:off x="1982041" y="5894761"/>
                <a:ext cx="0" cy="16416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直線接點 54"/>
              <p:cNvCxnSpPr/>
              <p:nvPr/>
            </p:nvCxnSpPr>
            <p:spPr>
              <a:xfrm flipV="1">
                <a:off x="2933158" y="5894761"/>
                <a:ext cx="0" cy="16416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直線接點 56"/>
              <p:cNvCxnSpPr/>
              <p:nvPr/>
            </p:nvCxnSpPr>
            <p:spPr>
              <a:xfrm>
                <a:off x="1984074" y="5906135"/>
                <a:ext cx="949083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9" name="文字方塊 58"/>
            <p:cNvSpPr txBox="1"/>
            <p:nvPr/>
          </p:nvSpPr>
          <p:spPr>
            <a:xfrm>
              <a:off x="1067126" y="6504460"/>
              <a:ext cx="121234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2000" dirty="0"/>
                <a:t>D-domain</a:t>
              </a:r>
              <a:endParaRPr kumimoji="1" lang="zh-TW" altLang="en-US" sz="2000" dirty="0"/>
            </a:p>
          </p:txBody>
        </p:sp>
        <p:sp>
          <p:nvSpPr>
            <p:cNvPr id="60" name="文字方塊 59"/>
            <p:cNvSpPr txBox="1"/>
            <p:nvPr/>
          </p:nvSpPr>
          <p:spPr>
            <a:xfrm>
              <a:off x="3245840" y="6481724"/>
              <a:ext cx="57264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2000" dirty="0"/>
                <a:t>WH</a:t>
              </a:r>
              <a:endParaRPr kumimoji="1" lang="zh-TW" altLang="en-US" sz="2000" dirty="0"/>
            </a:p>
          </p:txBody>
        </p:sp>
        <p:sp>
          <p:nvSpPr>
            <p:cNvPr id="62" name="文字方塊 61"/>
            <p:cNvSpPr txBox="1"/>
            <p:nvPr/>
          </p:nvSpPr>
          <p:spPr>
            <a:xfrm>
              <a:off x="-10661" y="5571670"/>
              <a:ext cx="72943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TW" sz="2400" dirty="0"/>
                <a:t>Tfg2</a:t>
              </a:r>
              <a:endParaRPr kumimoji="1" lang="zh-TW" altLang="en-US" sz="2400" dirty="0"/>
            </a:p>
          </p:txBody>
        </p:sp>
      </p:grpSp>
      <p:grpSp>
        <p:nvGrpSpPr>
          <p:cNvPr id="3" name="群組 2"/>
          <p:cNvGrpSpPr/>
          <p:nvPr/>
        </p:nvGrpSpPr>
        <p:grpSpPr>
          <a:xfrm>
            <a:off x="-10661" y="4393166"/>
            <a:ext cx="7498937" cy="1349286"/>
            <a:chOff x="-10661" y="4032954"/>
            <a:chExt cx="7498936" cy="1349286"/>
          </a:xfrm>
        </p:grpSpPr>
        <p:sp>
          <p:nvSpPr>
            <p:cNvPr id="42" name="文字方塊 41"/>
            <p:cNvSpPr txBox="1"/>
            <p:nvPr/>
          </p:nvSpPr>
          <p:spPr>
            <a:xfrm>
              <a:off x="617868" y="4217095"/>
              <a:ext cx="100540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TW" sz="1200" dirty="0"/>
                <a:t>Total:735a.a.</a:t>
              </a:r>
              <a:endParaRPr kumimoji="1" lang="zh-TW" altLang="en-US" sz="1200" dirty="0"/>
            </a:p>
          </p:txBody>
        </p:sp>
        <p:grpSp>
          <p:nvGrpSpPr>
            <p:cNvPr id="30" name="群組 29"/>
            <p:cNvGrpSpPr/>
            <p:nvPr/>
          </p:nvGrpSpPr>
          <p:grpSpPr>
            <a:xfrm>
              <a:off x="177131" y="4496461"/>
              <a:ext cx="7311144" cy="387331"/>
              <a:chOff x="17848" y="1665543"/>
              <a:chExt cx="9144000" cy="758748"/>
            </a:xfrm>
          </p:grpSpPr>
          <p:sp>
            <p:nvSpPr>
              <p:cNvPr id="74" name="矩形 73"/>
              <p:cNvSpPr/>
              <p:nvPr/>
            </p:nvSpPr>
            <p:spPr>
              <a:xfrm>
                <a:off x="4089104" y="1665543"/>
                <a:ext cx="1121669" cy="352604"/>
              </a:xfrm>
              <a:prstGeom prst="rect">
                <a:avLst/>
              </a:prstGeom>
              <a:solidFill>
                <a:srgbClr val="FF6600"/>
              </a:soli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75" name="矩形 74"/>
              <p:cNvSpPr/>
              <p:nvPr/>
            </p:nvSpPr>
            <p:spPr>
              <a:xfrm>
                <a:off x="1222606" y="1665543"/>
                <a:ext cx="581561" cy="352604"/>
              </a:xfrm>
              <a:prstGeom prst="rect">
                <a:avLst/>
              </a:prstGeom>
              <a:solidFill>
                <a:srgbClr val="FF6600"/>
              </a:solidFill>
              <a:ln w="508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76" name="矩形 75"/>
              <p:cNvSpPr/>
              <p:nvPr/>
            </p:nvSpPr>
            <p:spPr>
              <a:xfrm>
                <a:off x="287664" y="1665543"/>
                <a:ext cx="181229" cy="352604"/>
              </a:xfrm>
              <a:prstGeom prst="rect">
                <a:avLst/>
              </a:prstGeom>
              <a:solidFill>
                <a:srgbClr val="FF6600"/>
              </a:solidFill>
              <a:ln w="508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77" name="矩形 76"/>
              <p:cNvSpPr/>
              <p:nvPr/>
            </p:nvSpPr>
            <p:spPr>
              <a:xfrm>
                <a:off x="17848" y="1667592"/>
                <a:ext cx="9144000" cy="352604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78" name="文字方塊 77"/>
              <p:cNvSpPr txBox="1"/>
              <p:nvPr/>
            </p:nvSpPr>
            <p:spPr>
              <a:xfrm>
                <a:off x="82034" y="1939201"/>
                <a:ext cx="393542" cy="4823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TW" sz="1000" dirty="0"/>
                  <a:t>21</a:t>
                </a:r>
                <a:endParaRPr kumimoji="1" lang="zh-TW" altLang="en-US" sz="1000" dirty="0"/>
              </a:p>
            </p:txBody>
          </p:sp>
          <p:sp>
            <p:nvSpPr>
              <p:cNvPr id="79" name="文字方塊 78"/>
              <p:cNvSpPr txBox="1"/>
              <p:nvPr/>
            </p:nvSpPr>
            <p:spPr>
              <a:xfrm>
                <a:off x="297473" y="1941965"/>
                <a:ext cx="393542" cy="4823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TW" sz="1000" dirty="0"/>
                  <a:t>35</a:t>
                </a:r>
                <a:endParaRPr kumimoji="1" lang="zh-TW" altLang="en-US" sz="1000" dirty="0"/>
              </a:p>
            </p:txBody>
          </p:sp>
          <p:sp>
            <p:nvSpPr>
              <p:cNvPr id="80" name="文字方塊 79"/>
              <p:cNvSpPr txBox="1"/>
              <p:nvPr/>
            </p:nvSpPr>
            <p:spPr>
              <a:xfrm>
                <a:off x="1034430" y="1939201"/>
                <a:ext cx="393542" cy="4823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TW" sz="1000" dirty="0"/>
                  <a:t>98</a:t>
                </a:r>
                <a:endParaRPr kumimoji="1" lang="zh-TW" altLang="en-US" sz="1000" dirty="0"/>
              </a:p>
            </p:txBody>
          </p:sp>
          <p:sp>
            <p:nvSpPr>
              <p:cNvPr id="81" name="文字方塊 80"/>
              <p:cNvSpPr txBox="1"/>
              <p:nvPr/>
            </p:nvSpPr>
            <p:spPr>
              <a:xfrm>
                <a:off x="1576992" y="1941965"/>
                <a:ext cx="474833" cy="4823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TW" sz="1000" dirty="0"/>
                  <a:t>167</a:t>
                </a:r>
                <a:endParaRPr kumimoji="1" lang="zh-TW" altLang="en-US" sz="1000" dirty="0"/>
              </a:p>
            </p:txBody>
          </p:sp>
          <p:sp>
            <p:nvSpPr>
              <p:cNvPr id="82" name="文字方塊 81"/>
              <p:cNvSpPr txBox="1"/>
              <p:nvPr/>
            </p:nvSpPr>
            <p:spPr>
              <a:xfrm>
                <a:off x="3861928" y="1939417"/>
                <a:ext cx="474833" cy="4823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TW" sz="1000" dirty="0"/>
                  <a:t>305</a:t>
                </a:r>
                <a:endParaRPr kumimoji="1" lang="zh-TW" altLang="en-US" sz="1000" dirty="0"/>
              </a:p>
            </p:txBody>
          </p:sp>
          <p:sp>
            <p:nvSpPr>
              <p:cNvPr id="83" name="文字方塊 82"/>
              <p:cNvSpPr txBox="1"/>
              <p:nvPr/>
            </p:nvSpPr>
            <p:spPr>
              <a:xfrm>
                <a:off x="4983598" y="1937154"/>
                <a:ext cx="474833" cy="4823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TW" sz="1000" dirty="0"/>
                  <a:t>400</a:t>
                </a:r>
                <a:endParaRPr kumimoji="1" lang="zh-TW" altLang="en-US" sz="1000" dirty="0"/>
              </a:p>
            </p:txBody>
          </p:sp>
        </p:grpSp>
        <p:grpSp>
          <p:nvGrpSpPr>
            <p:cNvPr id="2" name="群組 1"/>
            <p:cNvGrpSpPr/>
            <p:nvPr/>
          </p:nvGrpSpPr>
          <p:grpSpPr>
            <a:xfrm rot="10800000" flipH="1">
              <a:off x="1146384" y="4889513"/>
              <a:ext cx="3180384" cy="164168"/>
              <a:chOff x="1970425" y="4648392"/>
              <a:chExt cx="2543467" cy="164168"/>
            </a:xfrm>
          </p:grpSpPr>
          <p:cxnSp>
            <p:nvCxnSpPr>
              <p:cNvPr id="32" name="直線接點 31"/>
              <p:cNvCxnSpPr/>
              <p:nvPr/>
            </p:nvCxnSpPr>
            <p:spPr>
              <a:xfrm>
                <a:off x="1970425" y="4812560"/>
                <a:ext cx="370892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線接點 32"/>
              <p:cNvCxnSpPr/>
              <p:nvPr/>
            </p:nvCxnSpPr>
            <p:spPr>
              <a:xfrm>
                <a:off x="3798543" y="4812560"/>
                <a:ext cx="715349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線接點 51"/>
              <p:cNvCxnSpPr/>
              <p:nvPr/>
            </p:nvCxnSpPr>
            <p:spPr>
              <a:xfrm flipV="1">
                <a:off x="2145509" y="4648392"/>
                <a:ext cx="0" cy="16416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線接點 52"/>
              <p:cNvCxnSpPr/>
              <p:nvPr/>
            </p:nvCxnSpPr>
            <p:spPr>
              <a:xfrm flipV="1">
                <a:off x="4159567" y="4648392"/>
                <a:ext cx="0" cy="16416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直線接點 55"/>
              <p:cNvCxnSpPr/>
              <p:nvPr/>
            </p:nvCxnSpPr>
            <p:spPr>
              <a:xfrm>
                <a:off x="2147784" y="4659766"/>
                <a:ext cx="2011782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8" name="文字方塊 57"/>
            <p:cNvSpPr txBox="1"/>
            <p:nvPr/>
          </p:nvSpPr>
          <p:spPr>
            <a:xfrm>
              <a:off x="1136322" y="4982130"/>
              <a:ext cx="363462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2000" dirty="0"/>
                <a:t>Dimerization Domain (D-domain)</a:t>
              </a:r>
              <a:endParaRPr kumimoji="1" lang="zh-TW" altLang="en-US" sz="2000" dirty="0"/>
            </a:p>
          </p:txBody>
        </p:sp>
        <p:sp>
          <p:nvSpPr>
            <p:cNvPr id="61" name="文字方塊 60"/>
            <p:cNvSpPr txBox="1"/>
            <p:nvPr/>
          </p:nvSpPr>
          <p:spPr>
            <a:xfrm>
              <a:off x="-10661" y="4032954"/>
              <a:ext cx="72943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TW" sz="2400" dirty="0"/>
                <a:t>Tfg1</a:t>
              </a:r>
              <a:endParaRPr kumimoji="1" lang="zh-TW" altLang="en-US" sz="2400" dirty="0"/>
            </a:p>
          </p:txBody>
        </p:sp>
        <p:sp>
          <p:nvSpPr>
            <p:cNvPr id="85" name="文字方塊 84"/>
            <p:cNvSpPr txBox="1"/>
            <p:nvPr/>
          </p:nvSpPr>
          <p:spPr>
            <a:xfrm>
              <a:off x="5443076" y="4917924"/>
              <a:ext cx="190288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2000" dirty="0"/>
                <a:t>Wing Helix (WH)</a:t>
              </a:r>
              <a:endParaRPr kumimoji="1" lang="zh-TW" altLang="en-US" sz="2000" dirty="0"/>
            </a:p>
          </p:txBody>
        </p:sp>
        <p:cxnSp>
          <p:nvCxnSpPr>
            <p:cNvPr id="86" name="直線接點 85"/>
            <p:cNvCxnSpPr/>
            <p:nvPr/>
          </p:nvCxnSpPr>
          <p:spPr>
            <a:xfrm>
              <a:off x="5693497" y="4889514"/>
              <a:ext cx="1353419" cy="0"/>
            </a:xfrm>
            <a:prstGeom prst="line">
              <a:avLst/>
            </a:prstGeom>
            <a:ln w="381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4" name="文字方塊 83"/>
          <p:cNvSpPr txBox="1"/>
          <p:nvPr/>
        </p:nvSpPr>
        <p:spPr>
          <a:xfrm>
            <a:off x="8126229" y="4484893"/>
            <a:ext cx="954248" cy="307766"/>
          </a:xfrm>
          <a:prstGeom prst="rect">
            <a:avLst/>
          </a:prstGeom>
          <a:noFill/>
        </p:spPr>
        <p:txBody>
          <a:bodyPr wrap="none" lIns="91429" tIns="45715" rIns="91429" bIns="45715" rtlCol="0">
            <a:spAutoFit/>
          </a:bodyPr>
          <a:lstStyle/>
          <a:p>
            <a:r>
              <a:rPr kumimoji="1" lang="en-US" altLang="zh-TW" sz="1400" u="sng" dirty="0"/>
              <a:t>PDB:5FYW</a:t>
            </a:r>
            <a:endParaRPr kumimoji="1" lang="zh-TW" altLang="en-US" sz="1400" u="sng" dirty="0"/>
          </a:p>
        </p:txBody>
      </p:sp>
      <p:grpSp>
        <p:nvGrpSpPr>
          <p:cNvPr id="87" name="群組 86"/>
          <p:cNvGrpSpPr/>
          <p:nvPr/>
        </p:nvGrpSpPr>
        <p:grpSpPr>
          <a:xfrm>
            <a:off x="151913" y="979260"/>
            <a:ext cx="3792944" cy="2957913"/>
            <a:chOff x="40190" y="510294"/>
            <a:chExt cx="3191781" cy="2489102"/>
          </a:xfrm>
        </p:grpSpPr>
        <p:pic>
          <p:nvPicPr>
            <p:cNvPr id="88" name="圖片 87" descr="image3.png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987" t="6945" r="36476" b="7017"/>
            <a:stretch/>
          </p:blipFill>
          <p:spPr>
            <a:xfrm>
              <a:off x="852461" y="783518"/>
              <a:ext cx="868416" cy="1440000"/>
            </a:xfrm>
            <a:prstGeom prst="rect">
              <a:avLst/>
            </a:prstGeom>
          </p:spPr>
        </p:pic>
        <p:sp>
          <p:nvSpPr>
            <p:cNvPr id="89" name="橢圓 88"/>
            <p:cNvSpPr/>
            <p:nvPr/>
          </p:nvSpPr>
          <p:spPr>
            <a:xfrm rot="20163565">
              <a:off x="277595" y="2289097"/>
              <a:ext cx="679975" cy="486906"/>
            </a:xfrm>
            <a:prstGeom prst="ellipse">
              <a:avLst/>
            </a:prstGeom>
            <a:solidFill>
              <a:srgbClr val="FF6600"/>
            </a:solidFill>
            <a:ln w="254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90" name="橢圓 89"/>
            <p:cNvSpPr/>
            <p:nvPr/>
          </p:nvSpPr>
          <p:spPr>
            <a:xfrm>
              <a:off x="2012145" y="1744620"/>
              <a:ext cx="574723" cy="397933"/>
            </a:xfrm>
            <a:prstGeom prst="ellipse">
              <a:avLst/>
            </a:prstGeom>
            <a:solidFill>
              <a:srgbClr val="008000"/>
            </a:solidFill>
            <a:ln w="254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cxnSp>
          <p:nvCxnSpPr>
            <p:cNvPr id="91" name="曲線接點 34"/>
            <p:cNvCxnSpPr>
              <a:endCxn id="90" idx="2"/>
            </p:cNvCxnSpPr>
            <p:nvPr/>
          </p:nvCxnSpPr>
          <p:spPr>
            <a:xfrm>
              <a:off x="1701551" y="1640058"/>
              <a:ext cx="310594" cy="303530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008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曲線接點 35"/>
            <p:cNvCxnSpPr>
              <a:stCxn id="89" idx="7"/>
            </p:cNvCxnSpPr>
            <p:nvPr/>
          </p:nvCxnSpPr>
          <p:spPr>
            <a:xfrm rot="5400000" flipH="1" flipV="1">
              <a:off x="761742" y="2135078"/>
              <a:ext cx="148290" cy="136872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FF66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矩形 92"/>
            <p:cNvSpPr/>
            <p:nvPr/>
          </p:nvSpPr>
          <p:spPr>
            <a:xfrm>
              <a:off x="176561" y="510294"/>
              <a:ext cx="2768242" cy="31079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zh-TW" dirty="0" smtClean="0"/>
                <a:t>Dimerization Domain </a:t>
              </a:r>
              <a:r>
                <a:rPr kumimoji="1" lang="en-US" altLang="zh-TW" dirty="0"/>
                <a:t>(</a:t>
              </a:r>
              <a:r>
                <a:rPr kumimoji="1" lang="en-US" altLang="zh-TW" dirty="0" smtClean="0"/>
                <a:t>D-domain)</a:t>
              </a:r>
              <a:endParaRPr lang="zh-TW" altLang="en-US" dirty="0"/>
            </a:p>
          </p:txBody>
        </p:sp>
        <p:sp>
          <p:nvSpPr>
            <p:cNvPr id="94" name="矩形 93"/>
            <p:cNvSpPr/>
            <p:nvPr/>
          </p:nvSpPr>
          <p:spPr>
            <a:xfrm>
              <a:off x="40190" y="2688601"/>
              <a:ext cx="449233" cy="31079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zh-TW" dirty="0" smtClean="0"/>
                <a:t>WH</a:t>
              </a:r>
              <a:endParaRPr lang="zh-TW" altLang="en-US" dirty="0"/>
            </a:p>
          </p:txBody>
        </p:sp>
        <p:sp>
          <p:nvSpPr>
            <p:cNvPr id="95" name="矩形 94"/>
            <p:cNvSpPr/>
            <p:nvPr/>
          </p:nvSpPr>
          <p:spPr>
            <a:xfrm>
              <a:off x="1587571" y="2106381"/>
              <a:ext cx="1644400" cy="54389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zh-TW" dirty="0" smtClean="0"/>
                <a:t>Wing Helix domain</a:t>
              </a:r>
            </a:p>
            <a:p>
              <a:pPr algn="ctr"/>
              <a:r>
                <a:rPr kumimoji="1" lang="en-US" altLang="zh-TW" dirty="0" smtClean="0"/>
                <a:t>(WH)</a:t>
              </a:r>
              <a:endParaRPr lang="zh-TW" altLang="en-US" dirty="0"/>
            </a:p>
          </p:txBody>
        </p:sp>
        <p:sp>
          <p:nvSpPr>
            <p:cNvPr id="96" name="文字方塊 95"/>
            <p:cNvSpPr txBox="1"/>
            <p:nvPr/>
          </p:nvSpPr>
          <p:spPr>
            <a:xfrm>
              <a:off x="1912433" y="1402929"/>
              <a:ext cx="503581" cy="3107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TW" b="1" dirty="0" smtClean="0">
                  <a:solidFill>
                    <a:srgbClr val="008000"/>
                  </a:solidFill>
                </a:rPr>
                <a:t>Tfg2</a:t>
              </a:r>
              <a:endParaRPr kumimoji="1" lang="zh-TW" altLang="en-US" b="1" dirty="0">
                <a:solidFill>
                  <a:srgbClr val="008000"/>
                </a:solidFill>
              </a:endParaRPr>
            </a:p>
          </p:txBody>
        </p:sp>
        <p:sp>
          <p:nvSpPr>
            <p:cNvPr id="97" name="文字方塊 96"/>
            <p:cNvSpPr txBox="1"/>
            <p:nvPr/>
          </p:nvSpPr>
          <p:spPr>
            <a:xfrm>
              <a:off x="355911" y="1854186"/>
              <a:ext cx="503581" cy="3107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TW" b="1" dirty="0" smtClean="0">
                  <a:solidFill>
                    <a:schemeClr val="accent6">
                      <a:lumMod val="75000"/>
                    </a:schemeClr>
                  </a:solidFill>
                </a:rPr>
                <a:t>Tfg1</a:t>
              </a:r>
              <a:endParaRPr kumimoji="1" lang="zh-TW" altLang="en-US" b="1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</p:grp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41C5E-CC09-BF46-96EE-CC5C2197FE1B}" type="slidenum">
              <a:rPr kumimoji="1" lang="zh-TW" altLang="en-US" smtClean="0"/>
              <a:t>7</a:t>
            </a:fld>
            <a:endParaRPr kumimoji="1" lang="zh-TW" altLang="en-US"/>
          </a:p>
        </p:txBody>
      </p:sp>
      <p:cxnSp>
        <p:nvCxnSpPr>
          <p:cNvPr id="9" name="直線箭頭接點 8"/>
          <p:cNvCxnSpPr/>
          <p:nvPr/>
        </p:nvCxnSpPr>
        <p:spPr>
          <a:xfrm flipH="1">
            <a:off x="7098660" y="1700819"/>
            <a:ext cx="628840" cy="78458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直線箭頭接點 97"/>
          <p:cNvCxnSpPr/>
          <p:nvPr/>
        </p:nvCxnSpPr>
        <p:spPr>
          <a:xfrm flipH="1">
            <a:off x="7727501" y="2392160"/>
            <a:ext cx="449787" cy="60318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7640304" y="1376134"/>
            <a:ext cx="697730" cy="400099"/>
          </a:xfrm>
          <a:prstGeom prst="rect">
            <a:avLst/>
          </a:prstGeom>
        </p:spPr>
        <p:txBody>
          <a:bodyPr wrap="none" lIns="91429" tIns="45715" rIns="91429" bIns="45715">
            <a:spAutoFit/>
          </a:bodyPr>
          <a:lstStyle/>
          <a:p>
            <a:r>
              <a:rPr kumimoji="1" lang="en-US" altLang="zh-TW" sz="2000" b="1" dirty="0"/>
              <a:t>Lobe</a:t>
            </a:r>
            <a:endParaRPr lang="zh-TW" altLang="en-US" sz="2000" b="1" dirty="0"/>
          </a:p>
        </p:txBody>
      </p:sp>
      <p:sp>
        <p:nvSpPr>
          <p:cNvPr id="99" name="文字方塊 98"/>
          <p:cNvSpPr txBox="1"/>
          <p:nvPr/>
        </p:nvSpPr>
        <p:spPr>
          <a:xfrm>
            <a:off x="4198668" y="3884474"/>
            <a:ext cx="919971" cy="646321"/>
          </a:xfrm>
          <a:prstGeom prst="rect">
            <a:avLst/>
          </a:prstGeom>
          <a:noFill/>
        </p:spPr>
        <p:txBody>
          <a:bodyPr wrap="none" lIns="91429" tIns="45715" rIns="91429" bIns="45715" rtlCol="0">
            <a:spAutoFit/>
          </a:bodyPr>
          <a:lstStyle/>
          <a:p>
            <a:pPr algn="ctr"/>
            <a:r>
              <a:rPr kumimoji="1" lang="en-US" altLang="zh-TW" dirty="0" smtClean="0"/>
              <a:t>DNA</a:t>
            </a:r>
          </a:p>
          <a:p>
            <a:pPr algn="ctr"/>
            <a:r>
              <a:rPr kumimoji="1" lang="en-US" altLang="zh-TW" dirty="0" smtClean="0"/>
              <a:t>scaffold</a:t>
            </a:r>
            <a:endParaRPr kumimoji="1" lang="zh-TW" altLang="en-US" dirty="0"/>
          </a:p>
        </p:txBody>
      </p:sp>
      <p:cxnSp>
        <p:nvCxnSpPr>
          <p:cNvPr id="100" name="直線箭頭接點 99"/>
          <p:cNvCxnSpPr/>
          <p:nvPr/>
        </p:nvCxnSpPr>
        <p:spPr>
          <a:xfrm flipV="1">
            <a:off x="4978927" y="3862195"/>
            <a:ext cx="551955" cy="23956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90943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41C5E-CC09-BF46-96EE-CC5C2197FE1B}" type="slidenum">
              <a:rPr kumimoji="1" lang="zh-TW" altLang="en-US" smtClean="0"/>
              <a:t>8</a:t>
            </a:fld>
            <a:endParaRPr kumimoji="1" lang="zh-TW" altLang="en-US"/>
          </a:p>
        </p:txBody>
      </p:sp>
      <p:sp>
        <p:nvSpPr>
          <p:cNvPr id="3" name="文字方塊 2"/>
          <p:cNvSpPr txBox="1"/>
          <p:nvPr/>
        </p:nvSpPr>
        <p:spPr>
          <a:xfrm>
            <a:off x="2203364" y="3075057"/>
            <a:ext cx="4737272" cy="646321"/>
          </a:xfrm>
          <a:prstGeom prst="rect">
            <a:avLst/>
          </a:prstGeom>
          <a:noFill/>
        </p:spPr>
        <p:txBody>
          <a:bodyPr wrap="none" lIns="91429" tIns="45715" rIns="91429" bIns="45715" rtlCol="0">
            <a:spAutoFit/>
          </a:bodyPr>
          <a:lstStyle/>
          <a:p>
            <a:pPr lvl="1" algn="ctr"/>
            <a:r>
              <a:rPr lang="en-US" altLang="zh-TW" sz="3600" b="1" dirty="0"/>
              <a:t>Why TFIIF is important?</a:t>
            </a:r>
          </a:p>
        </p:txBody>
      </p:sp>
    </p:spTree>
    <p:extLst>
      <p:ext uri="{BB962C8B-B14F-4D97-AF65-F5344CB8AC3E}">
        <p14:creationId xmlns:p14="http://schemas.microsoft.com/office/powerpoint/2010/main" val="26877830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群組 7"/>
          <p:cNvGrpSpPr/>
          <p:nvPr/>
        </p:nvGrpSpPr>
        <p:grpSpPr>
          <a:xfrm>
            <a:off x="-1" y="1691632"/>
            <a:ext cx="2682010" cy="3051152"/>
            <a:chOff x="0" y="134184"/>
            <a:chExt cx="2961672" cy="3271854"/>
          </a:xfrm>
        </p:grpSpPr>
        <p:pic>
          <p:nvPicPr>
            <p:cNvPr id="2" name="圖片 1" descr="3D__SC_Pol2-IIF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960"/>
            <a:stretch/>
          </p:blipFill>
          <p:spPr>
            <a:xfrm>
              <a:off x="0" y="489298"/>
              <a:ext cx="2961672" cy="2880000"/>
            </a:xfrm>
            <a:prstGeom prst="rect">
              <a:avLst/>
            </a:prstGeom>
          </p:spPr>
        </p:pic>
        <p:sp>
          <p:nvSpPr>
            <p:cNvPr id="13" name="文字方塊 12"/>
            <p:cNvSpPr txBox="1"/>
            <p:nvPr/>
          </p:nvSpPr>
          <p:spPr>
            <a:xfrm>
              <a:off x="852200" y="134184"/>
              <a:ext cx="1257274" cy="5940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TW" sz="1600" b="1" dirty="0" smtClean="0"/>
                <a:t>S.cere-Pol2</a:t>
              </a:r>
            </a:p>
            <a:p>
              <a:pPr algn="ctr"/>
              <a:r>
                <a:rPr kumimoji="1" lang="en-US" altLang="zh-TW" sz="1400" dirty="0" smtClean="0"/>
                <a:t>Tfg1/Tfg2</a:t>
              </a:r>
              <a:endParaRPr kumimoji="1" lang="zh-TW" altLang="en-US" sz="1400" dirty="0"/>
            </a:p>
          </p:txBody>
        </p:sp>
        <p:sp>
          <p:nvSpPr>
            <p:cNvPr id="19" name="文字方塊 18"/>
            <p:cNvSpPr txBox="1"/>
            <p:nvPr/>
          </p:nvSpPr>
          <p:spPr>
            <a:xfrm>
              <a:off x="218210" y="3057025"/>
              <a:ext cx="612042" cy="3490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TW" sz="1200" b="1" dirty="0" smtClean="0"/>
                <a:t>7O4I</a:t>
              </a:r>
              <a:endParaRPr kumimoji="1" lang="zh-TW" altLang="en-US" sz="1200" b="1" dirty="0"/>
            </a:p>
          </p:txBody>
        </p:sp>
      </p:grpSp>
      <p:grpSp>
        <p:nvGrpSpPr>
          <p:cNvPr id="9" name="群組 8"/>
          <p:cNvGrpSpPr>
            <a:grpSpLocks noChangeAspect="1"/>
          </p:cNvGrpSpPr>
          <p:nvPr/>
        </p:nvGrpSpPr>
        <p:grpSpPr>
          <a:xfrm>
            <a:off x="4913695" y="1700832"/>
            <a:ext cx="2000457" cy="2304328"/>
            <a:chOff x="3087535" y="11282"/>
            <a:chExt cx="2947089" cy="3394756"/>
          </a:xfrm>
        </p:grpSpPr>
        <p:pic>
          <p:nvPicPr>
            <p:cNvPr id="3" name="圖片 2" descr="3D__Hm_Pol2-IIF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408"/>
            <a:stretch/>
          </p:blipFill>
          <p:spPr>
            <a:xfrm>
              <a:off x="3087535" y="489298"/>
              <a:ext cx="2947089" cy="2880000"/>
            </a:xfrm>
            <a:prstGeom prst="rect">
              <a:avLst/>
            </a:prstGeom>
          </p:spPr>
        </p:pic>
        <p:sp>
          <p:nvSpPr>
            <p:cNvPr id="14" name="文字方塊 13"/>
            <p:cNvSpPr txBox="1"/>
            <p:nvPr/>
          </p:nvSpPr>
          <p:spPr>
            <a:xfrm>
              <a:off x="3669356" y="11282"/>
              <a:ext cx="1783448" cy="8161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TW" sz="1600" b="1" dirty="0" smtClean="0"/>
                <a:t>Homo-Pol2</a:t>
              </a:r>
            </a:p>
            <a:p>
              <a:pPr algn="ctr"/>
              <a:r>
                <a:rPr kumimoji="1" lang="en-US" altLang="zh-TW" sz="1400" dirty="0" smtClean="0"/>
                <a:t>RAP74/RAP30</a:t>
              </a:r>
              <a:endParaRPr kumimoji="1" lang="zh-TW" altLang="en-US" sz="1400" dirty="0"/>
            </a:p>
          </p:txBody>
        </p:sp>
        <p:sp>
          <p:nvSpPr>
            <p:cNvPr id="20" name="文字方塊 19"/>
            <p:cNvSpPr txBox="1"/>
            <p:nvPr/>
          </p:nvSpPr>
          <p:spPr>
            <a:xfrm>
              <a:off x="3417623" y="3057025"/>
              <a:ext cx="699901" cy="3490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TW" sz="1200" b="1" dirty="0" smtClean="0"/>
                <a:t>7NVU</a:t>
              </a:r>
              <a:endParaRPr kumimoji="1" lang="zh-TW" altLang="en-US" sz="1200" b="1" dirty="0"/>
            </a:p>
          </p:txBody>
        </p:sp>
      </p:grpSp>
      <p:grpSp>
        <p:nvGrpSpPr>
          <p:cNvPr id="7" name="群組 6"/>
          <p:cNvGrpSpPr>
            <a:grpSpLocks noChangeAspect="1"/>
          </p:cNvGrpSpPr>
          <p:nvPr/>
        </p:nvGrpSpPr>
        <p:grpSpPr>
          <a:xfrm>
            <a:off x="4905239" y="4278976"/>
            <a:ext cx="2017368" cy="2249574"/>
            <a:chOff x="6160487" y="91772"/>
            <a:chExt cx="2983513" cy="3326927"/>
          </a:xfrm>
        </p:grpSpPr>
        <p:pic>
          <p:nvPicPr>
            <p:cNvPr id="4" name="圖片 3" descr="3D__Hm_Pol2-ELL2-EAF1.png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289"/>
            <a:stretch/>
          </p:blipFill>
          <p:spPr>
            <a:xfrm>
              <a:off x="6160487" y="489298"/>
              <a:ext cx="2983513" cy="2880000"/>
            </a:xfrm>
            <a:prstGeom prst="rect">
              <a:avLst/>
            </a:prstGeom>
          </p:spPr>
        </p:pic>
        <p:sp>
          <p:nvSpPr>
            <p:cNvPr id="15" name="文字方塊 14"/>
            <p:cNvSpPr txBox="1"/>
            <p:nvPr/>
          </p:nvSpPr>
          <p:spPr>
            <a:xfrm>
              <a:off x="6810480" y="91772"/>
              <a:ext cx="1683524" cy="8193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TW" sz="1600" b="1" dirty="0" smtClean="0"/>
                <a:t>Homo-Pol2</a:t>
              </a:r>
            </a:p>
            <a:p>
              <a:pPr algn="ctr"/>
              <a:r>
                <a:rPr kumimoji="1" lang="en-US" altLang="zh-TW" sz="1400" dirty="0" smtClean="0"/>
                <a:t>EAF1/ELL2</a:t>
              </a:r>
              <a:endParaRPr kumimoji="1" lang="zh-TW" altLang="en-US" sz="1400" dirty="0"/>
            </a:p>
          </p:txBody>
        </p:sp>
        <p:sp>
          <p:nvSpPr>
            <p:cNvPr id="21" name="文字方塊 20"/>
            <p:cNvSpPr txBox="1"/>
            <p:nvPr/>
          </p:nvSpPr>
          <p:spPr>
            <a:xfrm>
              <a:off x="6525055" y="3057025"/>
              <a:ext cx="709953" cy="3616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TW" sz="1200" b="1" dirty="0" smtClean="0"/>
                <a:t>7OKX</a:t>
              </a:r>
              <a:endParaRPr kumimoji="1" lang="zh-TW" altLang="en-US" sz="1200" b="1" dirty="0"/>
            </a:p>
          </p:txBody>
        </p:sp>
      </p:grpSp>
      <p:grpSp>
        <p:nvGrpSpPr>
          <p:cNvPr id="11" name="群組 10"/>
          <p:cNvGrpSpPr>
            <a:grpSpLocks noChangeAspect="1"/>
          </p:cNvGrpSpPr>
          <p:nvPr/>
        </p:nvGrpSpPr>
        <p:grpSpPr>
          <a:xfrm>
            <a:off x="7184672" y="1719138"/>
            <a:ext cx="1847258" cy="2267716"/>
            <a:chOff x="4809481" y="3392240"/>
            <a:chExt cx="2973104" cy="3649820"/>
          </a:xfrm>
        </p:grpSpPr>
        <p:pic>
          <p:nvPicPr>
            <p:cNvPr id="6" name="圖片 5" descr="3D__Hm_Pol3-C37-C53.png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609"/>
            <a:stretch/>
          </p:blipFill>
          <p:spPr>
            <a:xfrm>
              <a:off x="4809481" y="3924811"/>
              <a:ext cx="2973104" cy="2880000"/>
            </a:xfrm>
            <a:prstGeom prst="rect">
              <a:avLst/>
            </a:prstGeom>
          </p:spPr>
        </p:pic>
        <p:sp>
          <p:nvSpPr>
            <p:cNvPr id="17" name="文字方塊 16"/>
            <p:cNvSpPr txBox="1"/>
            <p:nvPr/>
          </p:nvSpPr>
          <p:spPr>
            <a:xfrm>
              <a:off x="5379960" y="3392240"/>
              <a:ext cx="1832142" cy="8916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TW" sz="1600" b="1" dirty="0" smtClean="0"/>
                <a:t>Homo-Pol3</a:t>
              </a:r>
            </a:p>
            <a:p>
              <a:pPr algn="ctr"/>
              <a:r>
                <a:rPr kumimoji="1" lang="en-US" altLang="zh-TW" sz="1400" dirty="0" smtClean="0"/>
                <a:t>C37/C53</a:t>
              </a:r>
              <a:endParaRPr kumimoji="1" lang="zh-TW" altLang="en-US" sz="1400" dirty="0"/>
            </a:p>
          </p:txBody>
        </p:sp>
        <p:sp>
          <p:nvSpPr>
            <p:cNvPr id="22" name="文字方塊 21"/>
            <p:cNvSpPr txBox="1"/>
            <p:nvPr/>
          </p:nvSpPr>
          <p:spPr>
            <a:xfrm>
              <a:off x="4915971" y="6549480"/>
              <a:ext cx="905094" cy="492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TW" sz="1200" b="1" dirty="0" smtClean="0"/>
                <a:t>7AE1</a:t>
              </a:r>
              <a:endParaRPr kumimoji="1" lang="zh-TW" altLang="en-US" sz="1200" b="1" dirty="0"/>
            </a:p>
          </p:txBody>
        </p:sp>
      </p:grpSp>
      <p:grpSp>
        <p:nvGrpSpPr>
          <p:cNvPr id="10" name="群組 9"/>
          <p:cNvGrpSpPr>
            <a:grpSpLocks noChangeAspect="1"/>
          </p:cNvGrpSpPr>
          <p:nvPr/>
        </p:nvGrpSpPr>
        <p:grpSpPr>
          <a:xfrm>
            <a:off x="2794002" y="1700996"/>
            <a:ext cx="1831325" cy="2304000"/>
            <a:chOff x="1342907" y="3301579"/>
            <a:chExt cx="2973104" cy="3740481"/>
          </a:xfrm>
        </p:grpSpPr>
        <p:pic>
          <p:nvPicPr>
            <p:cNvPr id="5" name="圖片 4" descr="3D__SC_Pol1-A49-A34.png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609"/>
            <a:stretch/>
          </p:blipFill>
          <p:spPr>
            <a:xfrm>
              <a:off x="1342907" y="3924811"/>
              <a:ext cx="2973104" cy="2880000"/>
            </a:xfrm>
            <a:prstGeom prst="rect">
              <a:avLst/>
            </a:prstGeom>
          </p:spPr>
        </p:pic>
        <p:sp>
          <p:nvSpPr>
            <p:cNvPr id="16" name="文字方塊 15"/>
            <p:cNvSpPr txBox="1"/>
            <p:nvPr/>
          </p:nvSpPr>
          <p:spPr>
            <a:xfrm>
              <a:off x="1905255" y="3301579"/>
              <a:ext cx="1848408" cy="89940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TW" sz="1600" b="1" dirty="0" smtClean="0"/>
                <a:t>S.cere-Pol1</a:t>
              </a:r>
            </a:p>
            <a:p>
              <a:pPr algn="ctr"/>
              <a:r>
                <a:rPr kumimoji="1" lang="en-US" altLang="zh-TW" sz="1400" dirty="0" smtClean="0"/>
                <a:t>A49/A34.5</a:t>
              </a:r>
              <a:endParaRPr kumimoji="1" lang="zh-TW" altLang="en-US" sz="1400" dirty="0"/>
            </a:p>
          </p:txBody>
        </p:sp>
        <p:sp>
          <p:nvSpPr>
            <p:cNvPr id="23" name="文字方塊 22"/>
            <p:cNvSpPr txBox="1"/>
            <p:nvPr/>
          </p:nvSpPr>
          <p:spPr>
            <a:xfrm>
              <a:off x="1345386" y="6549480"/>
              <a:ext cx="875699" cy="492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TW" sz="1200" b="1" dirty="0" smtClean="0"/>
                <a:t>6RUI</a:t>
              </a:r>
              <a:endParaRPr kumimoji="1" lang="zh-TW" altLang="en-US" sz="1200" b="1" dirty="0"/>
            </a:p>
          </p:txBody>
        </p:sp>
      </p:grpSp>
      <p:sp>
        <p:nvSpPr>
          <p:cNvPr id="24" name="矩形 23"/>
          <p:cNvSpPr/>
          <p:nvPr/>
        </p:nvSpPr>
        <p:spPr>
          <a:xfrm>
            <a:off x="1856216" y="154805"/>
            <a:ext cx="5431573" cy="646321"/>
          </a:xfrm>
          <a:prstGeom prst="rect">
            <a:avLst/>
          </a:prstGeom>
        </p:spPr>
        <p:txBody>
          <a:bodyPr wrap="none" lIns="91429" tIns="45715" rIns="91429" bIns="45715">
            <a:spAutoFit/>
          </a:bodyPr>
          <a:lstStyle/>
          <a:p>
            <a:pPr algn="ctr"/>
            <a:r>
              <a:rPr kumimoji="1" lang="en-US" altLang="zh-TW" sz="3600" b="1" dirty="0" smtClean="0"/>
              <a:t>Homologous model of TFIIF</a:t>
            </a:r>
            <a:endParaRPr kumimoji="1" lang="en-US" altLang="zh-TW" sz="3600" b="1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2867126" y="1292764"/>
            <a:ext cx="1685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 smtClean="0"/>
              <a:t>Internal subunit</a:t>
            </a:r>
            <a:endParaRPr kumimoji="1" lang="zh-TW" altLang="en-US" dirty="0"/>
          </a:p>
        </p:txBody>
      </p:sp>
      <p:sp>
        <p:nvSpPr>
          <p:cNvPr id="25" name="文字方塊 24"/>
          <p:cNvSpPr txBox="1"/>
          <p:nvPr/>
        </p:nvSpPr>
        <p:spPr>
          <a:xfrm>
            <a:off x="7287789" y="1292764"/>
            <a:ext cx="1685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 smtClean="0"/>
              <a:t>Internal subunit</a:t>
            </a:r>
            <a:endParaRPr kumimoji="1" lang="zh-TW" altLang="en-US" dirty="0"/>
          </a:p>
        </p:txBody>
      </p:sp>
      <p:sp>
        <p:nvSpPr>
          <p:cNvPr id="26" name="文字方塊 25"/>
          <p:cNvSpPr txBox="1"/>
          <p:nvPr/>
        </p:nvSpPr>
        <p:spPr>
          <a:xfrm>
            <a:off x="5384778" y="1292764"/>
            <a:ext cx="1058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 smtClean="0"/>
              <a:t>Co-factor</a:t>
            </a:r>
            <a:endParaRPr kumimoji="1" lang="zh-TW" altLang="en-US" dirty="0"/>
          </a:p>
        </p:txBody>
      </p:sp>
      <p:sp>
        <p:nvSpPr>
          <p:cNvPr id="27" name="文字方塊 26"/>
          <p:cNvSpPr txBox="1"/>
          <p:nvPr/>
        </p:nvSpPr>
        <p:spPr>
          <a:xfrm>
            <a:off x="5382862" y="3902570"/>
            <a:ext cx="1062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b="1" dirty="0" smtClean="0">
                <a:solidFill>
                  <a:srgbClr val="3366FF"/>
                </a:solidFill>
              </a:rPr>
              <a:t>Initiation</a:t>
            </a:r>
            <a:endParaRPr kumimoji="1" lang="zh-TW" altLang="en-US" b="1" dirty="0">
              <a:solidFill>
                <a:srgbClr val="3366FF"/>
              </a:solidFill>
            </a:endParaRPr>
          </a:p>
        </p:txBody>
      </p:sp>
      <p:sp>
        <p:nvSpPr>
          <p:cNvPr id="28" name="文字方塊 27"/>
          <p:cNvSpPr txBox="1"/>
          <p:nvPr/>
        </p:nvSpPr>
        <p:spPr>
          <a:xfrm>
            <a:off x="5308924" y="6458328"/>
            <a:ext cx="1209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b="1" dirty="0" smtClean="0">
                <a:solidFill>
                  <a:schemeClr val="accent3">
                    <a:lumMod val="50000"/>
                  </a:schemeClr>
                </a:solidFill>
              </a:rPr>
              <a:t>Elongation</a:t>
            </a:r>
            <a:endParaRPr kumimoji="1" lang="zh-TW" altLang="en-US" b="1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7084392" y="4164831"/>
            <a:ext cx="20926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zh-TW" sz="2400" b="1" dirty="0" smtClean="0">
                <a:solidFill>
                  <a:schemeClr val="accent3">
                    <a:lumMod val="50000"/>
                  </a:schemeClr>
                </a:solidFill>
              </a:rPr>
              <a:t>Among species</a:t>
            </a:r>
          </a:p>
          <a:p>
            <a:pPr algn="r"/>
            <a:r>
              <a:rPr kumimoji="1" lang="en-US" altLang="zh-TW" sz="2400" b="1" dirty="0" smtClean="0">
                <a:solidFill>
                  <a:schemeClr val="accent3">
                    <a:lumMod val="50000"/>
                  </a:schemeClr>
                </a:solidFill>
              </a:rPr>
              <a:t>Among type</a:t>
            </a:r>
            <a:endParaRPr kumimoji="1" lang="zh-TW" altLang="en-US" sz="2400" b="1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9" name="文字方塊 28"/>
          <p:cNvSpPr txBox="1"/>
          <p:nvPr/>
        </p:nvSpPr>
        <p:spPr>
          <a:xfrm>
            <a:off x="3527250" y="4832974"/>
            <a:ext cx="109807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zh-TW" sz="2400" b="1" dirty="0" smtClean="0">
                <a:solidFill>
                  <a:schemeClr val="accent6"/>
                </a:solidFill>
              </a:rPr>
              <a:t>Among</a:t>
            </a:r>
          </a:p>
          <a:p>
            <a:pPr algn="r"/>
            <a:r>
              <a:rPr kumimoji="1" lang="en-US" altLang="zh-TW" sz="2400" b="1" dirty="0" smtClean="0">
                <a:solidFill>
                  <a:schemeClr val="accent6"/>
                </a:solidFill>
              </a:rPr>
              <a:t>state</a:t>
            </a:r>
            <a:endParaRPr kumimoji="1" lang="zh-TW" altLang="en-US" sz="2400" b="1" dirty="0">
              <a:solidFill>
                <a:schemeClr val="accent6"/>
              </a:solidFill>
            </a:endParaRPr>
          </a:p>
        </p:txBody>
      </p:sp>
      <p:sp>
        <p:nvSpPr>
          <p:cNvPr id="30" name="圓角矩形 29"/>
          <p:cNvSpPr/>
          <p:nvPr/>
        </p:nvSpPr>
        <p:spPr>
          <a:xfrm>
            <a:off x="4758222" y="1662096"/>
            <a:ext cx="2200228" cy="5165564"/>
          </a:xfrm>
          <a:prstGeom prst="roundRect">
            <a:avLst>
              <a:gd name="adj" fmla="val 9899"/>
            </a:avLst>
          </a:prstGeom>
          <a:noFill/>
          <a:ln w="50800">
            <a:solidFill>
              <a:schemeClr val="accent6">
                <a:alpha val="7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1" name="圓角矩形 30"/>
          <p:cNvSpPr/>
          <p:nvPr/>
        </p:nvSpPr>
        <p:spPr>
          <a:xfrm>
            <a:off x="2682009" y="1660902"/>
            <a:ext cx="6461991" cy="2611000"/>
          </a:xfrm>
          <a:prstGeom prst="roundRect">
            <a:avLst>
              <a:gd name="adj" fmla="val 11577"/>
            </a:avLst>
          </a:prstGeom>
          <a:noFill/>
          <a:ln w="50800">
            <a:solidFill>
              <a:schemeClr val="accent3">
                <a:lumMod val="50000"/>
                <a:alpha val="7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7132370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57165</TotalTime>
  <Words>1787</Words>
  <Application>Microsoft Macintosh PowerPoint</Application>
  <PresentationFormat>如螢幕大小 (4:3)</PresentationFormat>
  <Paragraphs>423</Paragraphs>
  <Slides>33</Slides>
  <Notes>13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33</vt:i4>
      </vt:variant>
    </vt:vector>
  </HeadingPairs>
  <TitlesOfParts>
    <vt:vector size="34" baseType="lpstr">
      <vt:lpstr>Office 佈景主題</vt:lpstr>
      <vt:lpstr>The mobility of transcription factor TFIIF revealed by CryoEM</vt:lpstr>
      <vt:lpstr>Outline</vt:lpstr>
      <vt:lpstr>What is TFIIF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Conclusion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HsinHung Lin</dc:creator>
  <cp:lastModifiedBy>HsinHung Lin</cp:lastModifiedBy>
  <cp:revision>632</cp:revision>
  <dcterms:created xsi:type="dcterms:W3CDTF">2020-07-10T05:33:01Z</dcterms:created>
  <dcterms:modified xsi:type="dcterms:W3CDTF">2022-02-11T01:34:07Z</dcterms:modified>
</cp:coreProperties>
</file>